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276" r:id="rId3"/>
    <p:sldId id="282" r:id="rId4"/>
    <p:sldId id="286" r:id="rId5"/>
    <p:sldId id="285" r:id="rId6"/>
    <p:sldId id="293" r:id="rId7"/>
    <p:sldId id="297" r:id="rId8"/>
    <p:sldId id="296" r:id="rId9"/>
    <p:sldId id="298" r:id="rId10"/>
    <p:sldId id="28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B39"/>
    <a:srgbClr val="F2D57E"/>
    <a:srgbClr val="8C1B1B"/>
    <a:srgbClr val="F7824C"/>
    <a:srgbClr val="832D30"/>
    <a:srgbClr val="F2784B"/>
    <a:srgbClr val="FCF5E0"/>
    <a:srgbClr val="FDF9ED"/>
    <a:srgbClr val="FFFFFF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6" autoAdjust="0"/>
    <p:restoredTop sz="95026" autoAdjust="0"/>
  </p:normalViewPr>
  <p:slideViewPr>
    <p:cSldViewPr snapToGrid="0" showGuides="1">
      <p:cViewPr varScale="1">
        <p:scale>
          <a:sx n="102" d="100"/>
          <a:sy n="102" d="100"/>
        </p:scale>
        <p:origin x="390" y="114"/>
      </p:cViewPr>
      <p:guideLst>
        <p:guide orient="horz" pos="368"/>
        <p:guide orient="horz" pos="4088"/>
        <p:guide pos="7491"/>
        <p:guide pos="189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radarChart>
        <c:radarStyle val="marker"/>
        <c:varyColors val="0"/>
        <c:ser>
          <c:idx val="0"/>
          <c:order val="0"/>
          <c:spPr>
            <a:ln w="31750" cap="rnd">
              <a:solidFill>
                <a:srgbClr val="8C1B1B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공격력</c:v>
                </c:pt>
                <c:pt idx="1">
                  <c:v>체력/방어력</c:v>
                </c:pt>
                <c:pt idx="2">
                  <c:v>유틸성</c:v>
                </c:pt>
                <c:pt idx="3">
                  <c:v>공격 범위</c:v>
                </c:pt>
                <c:pt idx="4">
                  <c:v>조작 난이도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30</c:v>
                </c:pt>
                <c:pt idx="2">
                  <c:v>35</c:v>
                </c:pt>
                <c:pt idx="3">
                  <c:v>40</c:v>
                </c:pt>
                <c:pt idx="4">
                  <c:v>35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A1E5-4DE8-A550-72C81A947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4028992"/>
        <c:axId val="1504029952"/>
      </c:radarChart>
      <c:catAx>
        <c:axId val="1504028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+mn-cs"/>
              </a:defRPr>
            </a:pPr>
            <a:endParaRPr lang="ko-KR"/>
          </a:p>
        </c:txPr>
        <c:crossAx val="1504029952"/>
        <c:crosses val="autoZero"/>
        <c:auto val="1"/>
        <c:lblAlgn val="ctr"/>
        <c:lblOffset val="100"/>
        <c:noMultiLvlLbl val="0"/>
      </c:catAx>
      <c:valAx>
        <c:axId val="1504029952"/>
        <c:scaling>
          <c:orientation val="minMax"/>
          <c:max val="50"/>
          <c:min val="10"/>
        </c:scaling>
        <c:delete val="1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04028992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C4AE-F24A-8A21-C9EA-E7D6557A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B5CD77-9589-D262-BA61-62DE247F1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4BBD0-60B7-AF7B-D55B-02A842EE8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5C968-9F7B-2543-97A6-B7FAE0509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0D85-6EEA-3590-D04A-15084B6D7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54441-54F1-27D8-BE46-0FEB7F291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AED695-8BB7-9B05-B63B-A09B03136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93C64-C0A6-6E2D-3099-66AF8F6DC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902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F931-3A36-51A8-4590-5C64169E7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E7D36C-14A5-4857-83D3-56506C6F3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55C417-B6E4-8BFF-6EE8-88ABBC31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3F8AD3-735D-066C-9E4E-3603A45D1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42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9249A-14B0-6B1A-D9E7-C594716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D1D557-8048-6A48-9F76-F039722D4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488CC5-31AC-8859-6770-3ACBEAD8B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EFC7B2-36BA-67C5-5F92-78C725CA5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97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6EA7-9303-ED25-B505-FB3BCDBF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14979A-6BED-383F-8662-AE6CE224B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3EB172-495A-6899-647A-8FDDF36A4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57EA3A-EF23-4712-1A5E-E0CA2D6C8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5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AF7C54B-05DA-6B07-DCC9-AC7CC48153F9}"/>
              </a:ext>
            </a:extLst>
          </p:cNvPr>
          <p:cNvSpPr txBox="1"/>
          <p:nvPr/>
        </p:nvSpPr>
        <p:spPr>
          <a:xfrm>
            <a:off x="8172443" y="1366436"/>
            <a:ext cx="2329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마크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외형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전투를 하는 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난이도는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체방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계수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변화ㅁ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23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3E0CF7-7E71-BB41-4C39-B546154A9368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767E88B-98BA-4C62-E0D0-135729A0F07D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87084" y="4133044"/>
                <a:ext cx="89319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D6C0D16-8E0A-9171-FD55-501733121E8E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4F91625-B9CA-6602-5FDF-A837A21F9BCB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15B5E58-E3EE-C5BF-9CB3-1D3A2D6E8637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5D193-688B-05C3-6422-44166BD3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5D808012-6BEA-6A32-BB85-CEB30739082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3D8CF3-FFF3-4197-9AC1-E591161D951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56BE6C-22C8-9248-6423-02AF57B9364B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6EFEB8-DF02-2FA4-18AA-FD079B94F7F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32824C-098D-F165-2DE3-5E9AB69957B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75C6B4A-5A29-969E-FBC1-BD585C7DE6F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0137D281-4A12-3A7F-41A5-8844A22F2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6CADB9A-0BDF-D6A3-FD19-BF4C05E8155A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47FC507-1AC8-4A0F-7738-3DDFBDFB459F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CD2FF66-17D3-549F-66AD-548DBB4D1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625C77A-55D4-2597-7C66-2E81678BF614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9C185AFB-AA28-D7CB-201E-7B9C1997A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CB2C0815-BEDB-4679-B5B0-7D48F59C1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07E3318-E6CB-9DAF-D8F2-3A5DAA2CAA8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2B61D6F-A040-EFC5-FF2F-8DF98A798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0D7FC1C-A262-3253-0522-BC7E31CEDD6D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ED9DF74-2B32-67B1-7C93-4563772CD69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3D01E17-CC11-81BF-93BB-D8223621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5D2B3-54F3-C6A1-B1A9-41C999247590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EFB01F-C951-450E-2587-B281DB523588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BF5C6B5D-DE57-AE90-1A3A-9D69865128CD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1425A2E5-A400-18F5-882C-74484DE8F9AE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B36B3EBF-3D65-D1BA-B4EE-E819410E2F6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65DC04FB-2D8F-4AA7-9FA4-EEEBD20F00CE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88C9CFE-20E2-16F0-4D77-8EC0A48C0163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DC4F3A-DA79-05E8-E4BC-9583218C7FA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0D360C-9C91-9426-75E2-94A4E1CAD6F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740D6AB-8B1F-5BA5-0F8E-15D8A83612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3EDE62C-C396-8A86-BDDF-B5DAF36F3A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9364069D-291C-99F9-BFB1-EDD76DB40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5CB8FB3-6BB5-B2A9-DE6F-CB5D29BE300E}"/>
              </a:ext>
            </a:extLst>
          </p:cNvPr>
          <p:cNvGrpSpPr/>
          <p:nvPr/>
        </p:nvGrpSpPr>
        <p:grpSpPr>
          <a:xfrm>
            <a:off x="294838" y="852150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0B12742-A49B-E852-587B-B80F300DC06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4E6244E-4A1E-34B8-3291-1BC8C47F16F8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20E6A0CF-90B9-15F8-EDAA-2C34B637489C}"/>
              </a:ext>
            </a:extLst>
          </p:cNvPr>
          <p:cNvGrpSpPr/>
          <p:nvPr/>
        </p:nvGrpSpPr>
        <p:grpSpPr>
          <a:xfrm>
            <a:off x="320302" y="1200070"/>
            <a:ext cx="11551398" cy="2623424"/>
            <a:chOff x="320302" y="924226"/>
            <a:chExt cx="11551398" cy="2623424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C3BD37C-8E54-F023-D37E-C5557AB603E6}"/>
                </a:ext>
              </a:extLst>
            </p:cNvPr>
            <p:cNvGrpSpPr/>
            <p:nvPr/>
          </p:nvGrpSpPr>
          <p:grpSpPr>
            <a:xfrm>
              <a:off x="320302" y="924226"/>
              <a:ext cx="5678672" cy="2623424"/>
              <a:chOff x="373533" y="796051"/>
              <a:chExt cx="5678672" cy="2623424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713C309-0A3B-A0CA-E622-41B782672728}"/>
                  </a:ext>
                </a:extLst>
              </p:cNvPr>
              <p:cNvSpPr/>
              <p:nvPr/>
            </p:nvSpPr>
            <p:spPr>
              <a:xfrm>
                <a:off x="373533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6125B0-F495-9A7B-841F-B24911E7A32C}"/>
                  </a:ext>
                </a:extLst>
              </p:cNvPr>
              <p:cNvSpPr/>
              <p:nvPr/>
            </p:nvSpPr>
            <p:spPr>
              <a:xfrm>
                <a:off x="1006428" y="2502964"/>
                <a:ext cx="500088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291DB646-7ADC-7F3B-9370-5D214DC12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970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6" name="그림 95" descr="예술이(가) 표시된 사진&#10;&#10;자동 생성된 설명">
                <a:extLst>
                  <a:ext uri="{FF2B5EF4-FFF2-40B4-BE49-F238E27FC236}">
                    <a16:creationId xmlns:a16="http://schemas.microsoft.com/office/drawing/2014/main" id="{85D9D4E2-731F-F1F1-C3E6-5FF9E837E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3797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8" name="그림 97" descr="양초, 예술이(가) 표시된 사진&#10;&#10;자동 생성된 설명">
                <a:extLst>
                  <a:ext uri="{FF2B5EF4-FFF2-40B4-BE49-F238E27FC236}">
                    <a16:creationId xmlns:a16="http://schemas.microsoft.com/office/drawing/2014/main" id="{A0A9AC64-A55E-8AAB-4105-D9F590A9A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8592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6" name="그림 5" descr="의류, 만화 영화, 가상의 캐릭터, 코스튬이(가) 표시된 사진&#10;&#10;자동 생성된 설명">
                <a:extLst>
                  <a:ext uri="{FF2B5EF4-FFF2-40B4-BE49-F238E27FC236}">
                    <a16:creationId xmlns:a16="http://schemas.microsoft.com/office/drawing/2014/main" id="{895B6E7B-DF38-2A2C-4135-169084D7F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6" r="6576"/>
              <a:stretch/>
            </p:blipFill>
            <p:spPr>
              <a:xfrm>
                <a:off x="418427" y="1222839"/>
                <a:ext cx="1587591" cy="217382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6C1BF6-2EAD-1248-0A90-EFA96387BB35}"/>
                  </a:ext>
                </a:extLst>
              </p:cNvPr>
              <p:cNvSpPr txBox="1"/>
              <p:nvPr/>
            </p:nvSpPr>
            <p:spPr>
              <a:xfrm>
                <a:off x="2815612" y="876011"/>
                <a:ext cx="7986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8E3148-DD31-71C3-AC06-05C1DB2E7646}"/>
                  </a:ext>
                </a:extLst>
              </p:cNvPr>
              <p:cNvSpPr txBox="1"/>
              <p:nvPr/>
            </p:nvSpPr>
            <p:spPr>
              <a:xfrm>
                <a:off x="3186673" y="1520625"/>
                <a:ext cx="803425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B5C800E-78B8-9C06-0AFE-784A367958E7}"/>
                  </a:ext>
                </a:extLst>
              </p:cNvPr>
              <p:cNvCxnSpPr>
                <a:cxnSpLocks/>
                <a:stCxn id="39" idx="1"/>
                <a:endCxn id="94" idx="0"/>
              </p:cNvCxnSpPr>
              <p:nvPr/>
            </p:nvCxnSpPr>
            <p:spPr>
              <a:xfrm rot="10800000" flipV="1">
                <a:off x="2657579" y="1643736"/>
                <a:ext cx="529094" cy="1008378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01610779-D22C-7E42-0CA0-5372587441D7}"/>
                  </a:ext>
                </a:extLst>
              </p:cNvPr>
              <p:cNvCxnSpPr>
                <a:cxnSpLocks/>
                <a:stCxn id="98" idx="0"/>
                <a:endCxn id="96" idx="0"/>
              </p:cNvCxnSpPr>
              <p:nvPr/>
            </p:nvCxnSpPr>
            <p:spPr>
              <a:xfrm rot="16200000" flipH="1">
                <a:off x="4493407" y="2039115"/>
                <a:ext cx="1583" cy="1224414"/>
              </a:xfrm>
              <a:prstGeom prst="bentConnector3">
                <a:avLst>
                  <a:gd name="adj1" fmla="val -14440935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4F99B158-92D8-0C79-CD42-E199F757C5C6}"/>
                  </a:ext>
                </a:extLst>
              </p:cNvPr>
              <p:cNvCxnSpPr>
                <a:cxnSpLocks/>
                <a:stCxn id="39" idx="3"/>
                <a:endCxn id="64" idx="0"/>
              </p:cNvCxnSpPr>
              <p:nvPr/>
            </p:nvCxnSpPr>
            <p:spPr>
              <a:xfrm>
                <a:off x="3990098" y="1643736"/>
                <a:ext cx="504101" cy="777887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34A2996C-36B8-B1AE-BD8F-5960902C2942}"/>
                  </a:ext>
                </a:extLst>
              </p:cNvPr>
              <p:cNvSpPr/>
              <p:nvPr/>
            </p:nvSpPr>
            <p:spPr>
              <a:xfrm>
                <a:off x="4445877" y="242162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D8A596A-1056-6606-5B79-969BA43878DE}"/>
                  </a:ext>
                </a:extLst>
              </p:cNvPr>
              <p:cNvSpPr txBox="1"/>
              <p:nvPr/>
            </p:nvSpPr>
            <p:spPr>
              <a:xfrm>
                <a:off x="3900697" y="1990280"/>
                <a:ext cx="125226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꽃이 피어나는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DC40BBA-374A-22CA-9EE5-2C9D80194F94}"/>
                  </a:ext>
                </a:extLst>
              </p:cNvPr>
              <p:cNvSpPr/>
              <p:nvPr/>
            </p:nvSpPr>
            <p:spPr>
              <a:xfrm>
                <a:off x="2116422" y="1990280"/>
                <a:ext cx="1087377" cy="3693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DE84C9B-5FBD-2CC6-CCDE-243238D36DFF}"/>
                  </a:ext>
                </a:extLst>
              </p:cNvPr>
              <p:cNvSpPr txBox="1"/>
              <p:nvPr/>
            </p:nvSpPr>
            <p:spPr>
              <a:xfrm>
                <a:off x="1968144" y="1990280"/>
                <a:ext cx="1385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 노드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직업각인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)]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만개</a:t>
                </a:r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063CA945-D2CF-DE0A-8A80-55B494E55B47}"/>
                </a:ext>
              </a:extLst>
            </p:cNvPr>
            <p:cNvGrpSpPr/>
            <p:nvPr/>
          </p:nvGrpSpPr>
          <p:grpSpPr>
            <a:xfrm>
              <a:off x="6193028" y="924226"/>
              <a:ext cx="5678672" cy="2623424"/>
              <a:chOff x="6133870" y="796051"/>
              <a:chExt cx="5678672" cy="2623424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5DFDA8D-CBFA-95C5-3703-79A9C1E74768}"/>
                  </a:ext>
                </a:extLst>
              </p:cNvPr>
              <p:cNvSpPr/>
              <p:nvPr/>
            </p:nvSpPr>
            <p:spPr>
              <a:xfrm>
                <a:off x="6133870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652AEC38-FE75-0D32-C369-496C63C084B8}"/>
                  </a:ext>
                </a:extLst>
              </p:cNvPr>
              <p:cNvSpPr/>
              <p:nvPr/>
            </p:nvSpPr>
            <p:spPr>
              <a:xfrm>
                <a:off x="6934200" y="2502964"/>
                <a:ext cx="483937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264CA5-612A-77D7-E836-CE5D103106C4}"/>
                  </a:ext>
                </a:extLst>
              </p:cNvPr>
              <p:cNvSpPr txBox="1"/>
              <p:nvPr/>
            </p:nvSpPr>
            <p:spPr>
              <a:xfrm>
                <a:off x="8512183" y="859203"/>
                <a:ext cx="9220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기상술사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9EA72AA0-B056-E1B9-EEA9-2898FB1C9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03330" y="944123"/>
                <a:ext cx="1470355" cy="2423968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2E9455-B920-A9C4-AE54-B8EA30272E94}"/>
                  </a:ext>
                </a:extLst>
              </p:cNvPr>
              <p:cNvSpPr txBox="1"/>
              <p:nvPr/>
            </p:nvSpPr>
            <p:spPr>
              <a:xfrm>
                <a:off x="9299723" y="1503817"/>
                <a:ext cx="886781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79" name="그림 78" descr="스크린샷, 댄스, 예술이(가) 표시된 사진&#10;&#10;자동 생성된 설명">
                <a:extLst>
                  <a:ext uri="{FF2B5EF4-FFF2-40B4-BE49-F238E27FC236}">
                    <a16:creationId xmlns:a16="http://schemas.microsoft.com/office/drawing/2014/main" id="{EE5F0E8F-CA57-7323-05B8-B3B0885D3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8598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3" name="그림 82" descr="스크린샷, 일렉트릭 블루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B106349B-3394-355B-AC6B-60F778E8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3046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5" name="그림 84" descr="예술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4B21119B-A152-ABEE-6B22-FA809DAEA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81374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7" name="그림 86" descr="예술, 페인팅, 사진 액자이(가) 표시된 사진&#10;&#10;자동 생성된 설명">
                <a:extLst>
                  <a:ext uri="{FF2B5EF4-FFF2-40B4-BE49-F238E27FC236}">
                    <a16:creationId xmlns:a16="http://schemas.microsoft.com/office/drawing/2014/main" id="{DD691986-57CF-5608-6089-52FB0E570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4150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102" name="그림 101" descr="나비, 사람, 빛이(가) 표시된 사진&#10;&#10;자동 생성된 설명">
                <a:extLst>
                  <a:ext uri="{FF2B5EF4-FFF2-40B4-BE49-F238E27FC236}">
                    <a16:creationId xmlns:a16="http://schemas.microsoft.com/office/drawing/2014/main" id="{394663EA-27BA-5862-08BE-3CBB9C624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5822" y="2650531"/>
                <a:ext cx="586800" cy="586800"/>
              </a:xfrm>
              <a:prstGeom prst="rect">
                <a:avLst/>
              </a:prstGeom>
            </p:spPr>
          </p:pic>
          <p:cxnSp>
            <p:nvCxnSpPr>
              <p:cNvPr id="103" name="연결선: 꺾임 102">
                <a:extLst>
                  <a:ext uri="{FF2B5EF4-FFF2-40B4-BE49-F238E27FC236}">
                    <a16:creationId xmlns:a16="http://schemas.microsoft.com/office/drawing/2014/main" id="{AFE17765-33BE-83B3-A236-79E3A6667229}"/>
                  </a:ext>
                </a:extLst>
              </p:cNvPr>
              <p:cNvCxnSpPr>
                <a:cxnSpLocks/>
                <a:stCxn id="83" idx="0"/>
                <a:endCxn id="79" idx="0"/>
              </p:cNvCxnSpPr>
              <p:nvPr/>
            </p:nvCxnSpPr>
            <p:spPr>
              <a:xfrm rot="5400000" flipH="1" flipV="1">
                <a:off x="8589222" y="1757755"/>
                <a:ext cx="12700" cy="1785552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연결선: 꺾임 108">
                <a:extLst>
                  <a:ext uri="{FF2B5EF4-FFF2-40B4-BE49-F238E27FC236}">
                    <a16:creationId xmlns:a16="http://schemas.microsoft.com/office/drawing/2014/main" id="{1B4622C8-52EC-C35A-6101-052BDDB6755A}"/>
                  </a:ext>
                </a:extLst>
              </p:cNvPr>
              <p:cNvCxnSpPr>
                <a:cxnSpLocks/>
                <a:stCxn id="85" idx="0"/>
                <a:endCxn id="87" idx="0"/>
              </p:cNvCxnSpPr>
              <p:nvPr/>
            </p:nvCxnSpPr>
            <p:spPr>
              <a:xfrm rot="5400000" flipH="1" flipV="1">
                <a:off x="10821162" y="2204143"/>
                <a:ext cx="12700" cy="892776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연결선: 꺾임 111">
                <a:extLst>
                  <a:ext uri="{FF2B5EF4-FFF2-40B4-BE49-F238E27FC236}">
                    <a16:creationId xmlns:a16="http://schemas.microsoft.com/office/drawing/2014/main" id="{1D8D3C7A-D8CB-83A1-D6C5-4D9E608F6231}"/>
                  </a:ext>
                </a:extLst>
              </p:cNvPr>
              <p:cNvCxnSpPr>
                <a:cxnSpLocks/>
                <a:stCxn id="102" idx="0"/>
                <a:endCxn id="76" idx="1"/>
              </p:cNvCxnSpPr>
              <p:nvPr/>
            </p:nvCxnSpPr>
            <p:spPr>
              <a:xfrm rot="5400000" flipH="1" flipV="1">
                <a:off x="8432671" y="1783480"/>
                <a:ext cx="1023603" cy="710501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CB3EB74-BBD9-7E8A-48F1-9E5BE167F46E}"/>
                  </a:ext>
                </a:extLst>
              </p:cNvPr>
              <p:cNvSpPr/>
              <p:nvPr/>
            </p:nvSpPr>
            <p:spPr>
              <a:xfrm>
                <a:off x="8654404" y="2372034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0CE4FD9-9258-BEDA-641A-5713B3098E33}"/>
                  </a:ext>
                </a:extLst>
              </p:cNvPr>
              <p:cNvSpPr/>
              <p:nvPr/>
            </p:nvSpPr>
            <p:spPr>
              <a:xfrm>
                <a:off x="10767727" y="241140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1" name="연결선: 꺾임 130">
                <a:extLst>
                  <a:ext uri="{FF2B5EF4-FFF2-40B4-BE49-F238E27FC236}">
                    <a16:creationId xmlns:a16="http://schemas.microsoft.com/office/drawing/2014/main" id="{BFD4FE2F-A450-C0B4-FB08-89FAB2C594F3}"/>
                  </a:ext>
                </a:extLst>
              </p:cNvPr>
              <p:cNvCxnSpPr>
                <a:cxnSpLocks/>
                <a:stCxn id="124" idx="0"/>
                <a:endCxn id="76" idx="3"/>
              </p:cNvCxnSpPr>
              <p:nvPr/>
            </p:nvCxnSpPr>
            <p:spPr>
              <a:xfrm rot="16200000" flipV="1">
                <a:off x="10109040" y="1704393"/>
                <a:ext cx="784475" cy="629545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A60C53E-AA73-9D3E-8F87-56BF33E2A1FC}"/>
                  </a:ext>
                </a:extLst>
              </p:cNvPr>
              <p:cNvSpPr txBox="1"/>
              <p:nvPr/>
            </p:nvSpPr>
            <p:spPr>
              <a:xfrm>
                <a:off x="7709813" y="1973472"/>
                <a:ext cx="1758815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날씨와 관련 있는 스킬들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FCC589-B964-3A45-A4AF-68FA37B604AA}"/>
                  </a:ext>
                </a:extLst>
              </p:cNvPr>
              <p:cNvSpPr txBox="1"/>
              <p:nvPr/>
            </p:nvSpPr>
            <p:spPr>
              <a:xfrm>
                <a:off x="10384121" y="1973472"/>
                <a:ext cx="886781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시원한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3225727-ABF3-8DF3-8586-55E78B7D570F}"/>
              </a:ext>
            </a:extLst>
          </p:cNvPr>
          <p:cNvGrpSpPr/>
          <p:nvPr/>
        </p:nvGrpSpPr>
        <p:grpSpPr>
          <a:xfrm>
            <a:off x="2011028" y="4609491"/>
            <a:ext cx="8169944" cy="1157750"/>
            <a:chOff x="2126556" y="4329609"/>
            <a:chExt cx="8169944" cy="115775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8FADEB-9A5B-4634-073A-7E11369F79F2}"/>
                </a:ext>
              </a:extLst>
            </p:cNvPr>
            <p:cNvSpPr/>
            <p:nvPr/>
          </p:nvSpPr>
          <p:spPr>
            <a:xfrm>
              <a:off x="2126556" y="4329609"/>
              <a:ext cx="8169944" cy="1157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C1B1B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33ACC2-0D8D-84DF-6D22-3D20A5CA4FBB}"/>
                </a:ext>
              </a:extLst>
            </p:cNvPr>
            <p:cNvSpPr txBox="1"/>
            <p:nvPr/>
          </p:nvSpPr>
          <p:spPr>
            <a:xfrm>
              <a:off x="2789758" y="4585319"/>
              <a:ext cx="6843541" cy="6463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algn="ctr"/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algn="ctr"/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41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852150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02AA2C-DC04-0CD8-D20E-E5D217A5C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E7F2FA-9311-2CC9-B5EF-3C3E432D4D8B}"/>
              </a:ext>
            </a:extLst>
          </p:cNvPr>
          <p:cNvSpPr/>
          <p:nvPr/>
        </p:nvSpPr>
        <p:spPr>
          <a:xfrm>
            <a:off x="320302" y="1200070"/>
            <a:ext cx="5678672" cy="40370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700A4B-0768-D85E-4F2D-8CF7FD126A41}"/>
              </a:ext>
            </a:extLst>
          </p:cNvPr>
          <p:cNvGrpSpPr/>
          <p:nvPr/>
        </p:nvGrpSpPr>
        <p:grpSpPr>
          <a:xfrm>
            <a:off x="2446943" y="1280030"/>
            <a:ext cx="1425390" cy="733164"/>
            <a:chOff x="2446943" y="1280030"/>
            <a:chExt cx="1425390" cy="73316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36C4F1-E5E4-F05B-6D9E-C11427184E16}"/>
                </a:ext>
              </a:extLst>
            </p:cNvPr>
            <p:cNvSpPr txBox="1"/>
            <p:nvPr/>
          </p:nvSpPr>
          <p:spPr>
            <a:xfrm>
              <a:off x="2883761" y="1280030"/>
              <a:ext cx="5517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&lt;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불 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&gt;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C838C0-8BB8-54A5-7DEB-0DD98AA639F1}"/>
                </a:ext>
              </a:extLst>
            </p:cNvPr>
            <p:cNvSpPr txBox="1"/>
            <p:nvPr/>
          </p:nvSpPr>
          <p:spPr>
            <a:xfrm>
              <a:off x="2446943" y="1566918"/>
              <a:ext cx="1425390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대 원소 중 하나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3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붉은빛 불꽃의 이펙트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DF7A1EC-00F1-79A8-3A18-0FF591F58FD0}"/>
              </a:ext>
            </a:extLst>
          </p:cNvPr>
          <p:cNvSpPr txBox="1"/>
          <p:nvPr/>
        </p:nvSpPr>
        <p:spPr>
          <a:xfrm>
            <a:off x="1700395" y="4068859"/>
            <a:ext cx="671979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02A3FE7F-4758-5189-79FB-D64EF2708B6F}"/>
              </a:ext>
            </a:extLst>
          </p:cNvPr>
          <p:cNvSpPr/>
          <p:nvPr/>
        </p:nvSpPr>
        <p:spPr>
          <a:xfrm>
            <a:off x="1608873" y="4141564"/>
            <a:ext cx="91522" cy="78898"/>
          </a:xfrm>
          <a:prstGeom prst="triangle">
            <a:avLst/>
          </a:prstGeom>
          <a:solidFill>
            <a:srgbClr val="F2784B"/>
          </a:solidFill>
          <a:ln w="635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D6FDA60E-FE5A-1A45-BA5E-35DDF1E1142B}"/>
              </a:ext>
            </a:extLst>
          </p:cNvPr>
          <p:cNvSpPr/>
          <p:nvPr/>
        </p:nvSpPr>
        <p:spPr>
          <a:xfrm>
            <a:off x="3945179" y="4141564"/>
            <a:ext cx="91522" cy="78898"/>
          </a:xfrm>
          <a:prstGeom prst="triangle">
            <a:avLst/>
          </a:prstGeom>
          <a:solidFill>
            <a:srgbClr val="F2784B"/>
          </a:solidFill>
          <a:ln w="635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D442AB-12D5-B0E0-5287-19E98F38F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474" y="2067541"/>
            <a:ext cx="1256708" cy="188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368D606-181C-6CD1-8ACF-1D269AB2BD13}"/>
              </a:ext>
            </a:extLst>
          </p:cNvPr>
          <p:cNvSpPr txBox="1"/>
          <p:nvPr/>
        </p:nvSpPr>
        <p:spPr>
          <a:xfrm>
            <a:off x="4036701" y="4068859"/>
            <a:ext cx="444352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9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CCEA615-F8DA-0F09-96BD-6030FAC47E9D}"/>
              </a:ext>
            </a:extLst>
          </p:cNvPr>
          <p:cNvSpPr txBox="1"/>
          <p:nvPr/>
        </p:nvSpPr>
        <p:spPr>
          <a:xfrm>
            <a:off x="1386560" y="4749534"/>
            <a:ext cx="35461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무기로 사용하며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사슴형태의 불의 정령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소환합니다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F4CC184C-3D82-EFB8-8712-3630A7AFC33E}"/>
              </a:ext>
            </a:extLst>
          </p:cNvPr>
          <p:cNvCxnSpPr>
            <a:cxnSpLocks/>
          </p:cNvCxnSpPr>
          <p:nvPr/>
        </p:nvCxnSpPr>
        <p:spPr>
          <a:xfrm>
            <a:off x="320302" y="4491992"/>
            <a:ext cx="5678672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70000"/>
                  </a:srgbClr>
                </a:gs>
                <a:gs pos="7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AE4731-69EC-3EB9-B767-D57D7F7256BD}"/>
              </a:ext>
            </a:extLst>
          </p:cNvPr>
          <p:cNvGrpSpPr/>
          <p:nvPr/>
        </p:nvGrpSpPr>
        <p:grpSpPr>
          <a:xfrm>
            <a:off x="6193026" y="1200070"/>
            <a:ext cx="5678672" cy="4037013"/>
            <a:chOff x="6193026" y="1200070"/>
            <a:chExt cx="5678672" cy="403701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61EA0B9-E173-9ED4-A436-7681145130DB}"/>
                </a:ext>
              </a:extLst>
            </p:cNvPr>
            <p:cNvGrpSpPr/>
            <p:nvPr/>
          </p:nvGrpSpPr>
          <p:grpSpPr>
            <a:xfrm>
              <a:off x="6193026" y="1200070"/>
              <a:ext cx="5678672" cy="4037013"/>
              <a:chOff x="6143220" y="1200070"/>
              <a:chExt cx="5678672" cy="4037013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81CFD5DA-0A30-6617-885C-E86898ED3092}"/>
                  </a:ext>
                </a:extLst>
              </p:cNvPr>
              <p:cNvGrpSpPr/>
              <p:nvPr/>
            </p:nvGrpSpPr>
            <p:grpSpPr>
              <a:xfrm>
                <a:off x="6143220" y="1200070"/>
                <a:ext cx="5678672" cy="4037013"/>
                <a:chOff x="6213291" y="1200070"/>
                <a:chExt cx="5678672" cy="4037013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6CF2B8D-0248-EFB6-E403-056A1EFFB466}"/>
                    </a:ext>
                  </a:extLst>
                </p:cNvPr>
                <p:cNvSpPr/>
                <p:nvPr/>
              </p:nvSpPr>
              <p:spPr>
                <a:xfrm>
                  <a:off x="6213291" y="1200070"/>
                  <a:ext cx="5678672" cy="40370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03105315-54B5-8219-D1AA-06B522302F91}"/>
                    </a:ext>
                  </a:extLst>
                </p:cNvPr>
                <p:cNvGrpSpPr/>
                <p:nvPr/>
              </p:nvGrpSpPr>
              <p:grpSpPr>
                <a:xfrm>
                  <a:off x="8339932" y="1280030"/>
                  <a:ext cx="1425390" cy="740859"/>
                  <a:chOff x="8320183" y="1280030"/>
                  <a:chExt cx="1425390" cy="740859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CB5410-4B95-82BA-855E-CED542846714}"/>
                      </a:ext>
                    </a:extLst>
                  </p:cNvPr>
                  <p:cNvSpPr txBox="1"/>
                  <p:nvPr/>
                </p:nvSpPr>
                <p:spPr>
                  <a:xfrm>
                    <a:off x="8710514" y="1280030"/>
                    <a:ext cx="64472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&lt; </a:t>
                    </a:r>
                    <a:r>
                      <a:rPr lang="ko-KR" altLang="en-US" sz="1100" dirty="0"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영혼</a:t>
                    </a:r>
                    <a:r>
                      <a:rPr lang="en-US" altLang="ko-KR" sz="1100" dirty="0"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&gt;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CEBDA8A-E882-76D9-FF32-5B11C15EDB2D}"/>
                      </a:ext>
                    </a:extLst>
                  </p:cNvPr>
                  <p:cNvSpPr txBox="1"/>
                  <p:nvPr/>
                </p:nvSpPr>
                <p:spPr>
                  <a:xfrm>
                    <a:off x="8320183" y="1559224"/>
                    <a:ext cx="142539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endParaRPr lang="en-US" altLang="ko-KR" sz="3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불꽃의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9C5C20A-4801-F45F-2D5D-1006327327D5}"/>
                    </a:ext>
                  </a:extLst>
                </p:cNvPr>
                <p:cNvSpPr txBox="1"/>
                <p:nvPr/>
              </p:nvSpPr>
              <p:spPr>
                <a:xfrm>
                  <a:off x="7447060" y="4749534"/>
                  <a:ext cx="321113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신성한 기운을 가진 영혼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들이 캐릭터를 통해 강림합니다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0AD48A26-1BA7-9ADE-5A90-59C5D3FCAF34}"/>
                    </a:ext>
                  </a:extLst>
                </p:cNvPr>
                <p:cNvGrpSpPr/>
                <p:nvPr/>
              </p:nvGrpSpPr>
              <p:grpSpPr>
                <a:xfrm>
                  <a:off x="7347060" y="2233071"/>
                  <a:ext cx="3411133" cy="1716192"/>
                  <a:chOff x="7361342" y="2104133"/>
                  <a:chExt cx="3411133" cy="1716192"/>
                </a:xfrm>
              </p:grpSpPr>
              <p:pic>
                <p:nvPicPr>
                  <p:cNvPr id="42" name="그림 41" descr="CG 아트워크, 스크린샷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CCC530A-BC01-CACD-C50E-A73F2A785F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757" b="33285"/>
                  <a:stretch/>
                </p:blipFill>
                <p:spPr>
                  <a:xfrm>
                    <a:off x="8941428" y="2105666"/>
                    <a:ext cx="1831047" cy="1714659"/>
                  </a:xfrm>
                  <a:prstGeom prst="rect">
                    <a:avLst/>
                  </a:prstGeom>
                </p:spPr>
              </p:pic>
              <p:pic>
                <p:nvPicPr>
                  <p:cNvPr id="48" name="그림 47" descr="만화 영화, 스크린샷, 예술, 마조렐 블루이(가) 표시된 사진&#10;&#10;자동 생성된 설명">
                    <a:extLst>
                      <a:ext uri="{FF2B5EF4-FFF2-40B4-BE49-F238E27FC236}">
                        <a16:creationId xmlns:a16="http://schemas.microsoft.com/office/drawing/2014/main" id="{69F2BE60-EE57-D249-657C-5FCD87F4AA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709" b="21341"/>
                  <a:stretch/>
                </p:blipFill>
                <p:spPr>
                  <a:xfrm>
                    <a:off x="7361342" y="2104133"/>
                    <a:ext cx="1329189" cy="17161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A831650-8104-C3D1-0515-A25AD3DA6DB8}"/>
                    </a:ext>
                  </a:extLst>
                </p:cNvPr>
                <p:cNvSpPr txBox="1"/>
                <p:nvPr/>
              </p:nvSpPr>
              <p:spPr>
                <a:xfrm>
                  <a:off x="8702062" y="4068859"/>
                  <a:ext cx="671979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예시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3220" y="4491992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D2FB027F-3C17-3967-297D-4AD253471E87}"/>
                </a:ext>
              </a:extLst>
            </p:cNvPr>
            <p:cNvSpPr/>
            <p:nvPr/>
          </p:nvSpPr>
          <p:spPr>
            <a:xfrm>
              <a:off x="8609161" y="4141564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 descr="램프, 전구, 정물 사진, 빛이(가) 표시된 사진&#10;&#10;자동 생성된 설명">
            <a:extLst>
              <a:ext uri="{FF2B5EF4-FFF2-40B4-BE49-F238E27FC236}">
                <a16:creationId xmlns:a16="http://schemas.microsoft.com/office/drawing/2014/main" id="{43845858-33B1-611E-EE31-3BAC1C05AF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56" y="2525576"/>
            <a:ext cx="1090367" cy="14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E20E-BE5D-1B6E-CE98-25D20111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3DD6B8-AE12-DB1E-F550-65A91FA9F85B}"/>
              </a:ext>
            </a:extLst>
          </p:cNvPr>
          <p:cNvSpPr/>
          <p:nvPr/>
        </p:nvSpPr>
        <p:spPr>
          <a:xfrm>
            <a:off x="6216864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02B4827-FEB0-512F-83CA-C8BB5646E0E3}"/>
              </a:ext>
            </a:extLst>
          </p:cNvPr>
          <p:cNvGrpSpPr/>
          <p:nvPr/>
        </p:nvGrpSpPr>
        <p:grpSpPr>
          <a:xfrm>
            <a:off x="6339129" y="3071611"/>
            <a:ext cx="2185200" cy="246221"/>
            <a:chOff x="606113" y="948116"/>
            <a:chExt cx="2185200" cy="246221"/>
          </a:xfrm>
          <a:effectLst/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80C4C4F-BBAE-FBD7-0BB4-E3595858F80D}"/>
                </a:ext>
              </a:extLst>
            </p:cNvPr>
            <p:cNvSpPr/>
            <p:nvPr/>
          </p:nvSpPr>
          <p:spPr>
            <a:xfrm>
              <a:off x="606113" y="948826"/>
              <a:ext cx="2185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46252D-679B-7BBD-6219-E675B88E55C8}"/>
                </a:ext>
              </a:extLst>
            </p:cNvPr>
            <p:cNvSpPr txBox="1"/>
            <p:nvPr/>
          </p:nvSpPr>
          <p:spPr>
            <a:xfrm>
              <a:off x="678242" y="948116"/>
              <a:ext cx="2040943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성장 체감을 통한 재화 소비 유도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5CAA5F-E852-20B0-28C1-5A50267665CC}"/>
              </a:ext>
            </a:extLst>
          </p:cNvPr>
          <p:cNvSpPr/>
          <p:nvPr/>
        </p:nvSpPr>
        <p:spPr>
          <a:xfrm>
            <a:off x="422303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74FC668-8E89-BE5E-8842-2CC84AF68714}"/>
              </a:ext>
            </a:extLst>
          </p:cNvPr>
          <p:cNvGrpSpPr/>
          <p:nvPr/>
        </p:nvGrpSpPr>
        <p:grpSpPr>
          <a:xfrm>
            <a:off x="544568" y="3071611"/>
            <a:ext cx="1933200" cy="246221"/>
            <a:chOff x="728379" y="1010408"/>
            <a:chExt cx="1933200" cy="24622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E3A64F-EAE8-9193-5C2D-35D284F7558C}"/>
                </a:ext>
              </a:extLst>
            </p:cNvPr>
            <p:cNvSpPr/>
            <p:nvPr/>
          </p:nvSpPr>
          <p:spPr>
            <a:xfrm>
              <a:off x="728379" y="1011118"/>
              <a:ext cx="1933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027EA0-9DB6-77AF-F5DC-AA003490FB06}"/>
                </a:ext>
              </a:extLst>
            </p:cNvPr>
            <p:cNvSpPr txBox="1"/>
            <p:nvPr/>
          </p:nvSpPr>
          <p:spPr>
            <a:xfrm>
              <a:off x="801145" y="1010408"/>
              <a:ext cx="17876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새로운 매력을 통한 유저 층 확보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C1AA4E-E7B0-D603-4688-4B50A0A836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0251D9-B68A-F29B-17F6-5CD330B4214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D7E3D0B-7823-1E28-7073-401662D9D469}"/>
              </a:ext>
            </a:extLst>
          </p:cNvPr>
          <p:cNvSpPr txBox="1"/>
          <p:nvPr/>
        </p:nvSpPr>
        <p:spPr>
          <a:xfrm>
            <a:off x="811315" y="155864"/>
            <a:ext cx="197951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F022E43-DC63-08C9-5786-ED1D793B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1353F1-85A0-5237-D834-42C9B0C639C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982A1E0-0295-874C-CAD8-75CF7AE02CE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858ED8C-DA59-EC3D-E97D-B94D884A11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F1C1562-164D-5EA5-1D6F-864472F0B0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EB2837-98B6-119D-F684-E68000A55403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672206-8AF4-98B0-7017-9EF26E03C0A6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2B96419-D5DB-377E-E2D5-1A9AA6A432B5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2620EA68-CDF3-8EB5-5056-6320D7AE6329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E42A435C-BD8B-F8A2-512A-1D5F5AAAF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B25B7C8-52BF-7855-A3C8-107C1D464FC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1861128-F72A-BBF8-696D-A9448633B087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B5DDF69B-72DC-0F50-37E1-73844CD39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152B0F49-DE0E-3A39-1838-90C1E7DE39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D2B26B-B2CB-7017-F7A4-DE3B4886EF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4EB8E67A-8FD0-9AA2-2C39-386C008CC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44F7121-819D-3374-BA2E-142677BFF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C09F3F9-9ED1-AA20-2616-F9E1BBE97C4D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638DEDE5-36AA-B7A8-8018-160A3C8D4D76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209CDEAF-5D17-4113-4E73-D4F0E71289AF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8471DA10-D348-C475-5A4C-EAE521BB35E1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ABEAEF53-FE65-4308-9662-E0D985277846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16B572DB-FEF4-995B-76D6-B89E820A3CF3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6BCA53-5FB6-A279-3FC2-282C251AFFE7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B65935-A649-6676-EF2B-9703DD6763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2B352C-330A-02B8-26A0-F76FF37B0FC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1FE18BE-CDE9-3EE1-6BAE-A238595EB34B}"/>
              </a:ext>
            </a:extLst>
          </p:cNvPr>
          <p:cNvGrpSpPr/>
          <p:nvPr/>
        </p:nvGrpSpPr>
        <p:grpSpPr>
          <a:xfrm>
            <a:off x="6216864" y="1107045"/>
            <a:ext cx="5497503" cy="1342226"/>
            <a:chOff x="6216864" y="937466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7D76731-F069-613B-167E-DA0B90E40082}"/>
                </a:ext>
              </a:extLst>
            </p:cNvPr>
            <p:cNvGrpSpPr/>
            <p:nvPr/>
          </p:nvGrpSpPr>
          <p:grpSpPr>
            <a:xfrm>
              <a:off x="6216864" y="937466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2A75F04-C512-E4DB-89F8-708CE260B02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835A5A-7188-89AE-4CE6-A4F46ED027D8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681200" cy="246221"/>
                <a:chOff x="606113" y="948116"/>
                <a:chExt cx="1681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35239DB-B5E3-1E7C-B3A2-D412F1AE34AA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68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3B2962-6312-C660-4FFD-57EA8C0FE3C3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537600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조작은 쉽게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전투는 어렵게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812181-4F2A-DF88-F7CF-A78A3944403D}"/>
                </a:ext>
              </a:extLst>
            </p:cNvPr>
            <p:cNvSpPr txBox="1"/>
            <p:nvPr/>
          </p:nvSpPr>
          <p:spPr>
            <a:xfrm>
              <a:off x="6339129" y="1300448"/>
              <a:ext cx="510588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깨달음 노드 별로 정반대의 전투 스타일을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깨달음 노드 모두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조작 난이도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낮추면서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숙련도에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비례한 성능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발휘하도록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설계했습니다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도전 의식과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62C9F4F-1861-FA08-2015-19D538A48A9B}"/>
              </a:ext>
            </a:extLst>
          </p:cNvPr>
          <p:cNvGrpSpPr/>
          <p:nvPr/>
        </p:nvGrpSpPr>
        <p:grpSpPr>
          <a:xfrm>
            <a:off x="422303" y="1107045"/>
            <a:ext cx="5497503" cy="1342227"/>
            <a:chOff x="422303" y="937466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4D80B09-DC77-2CEC-9A55-39C1544CF67C}"/>
                </a:ext>
              </a:extLst>
            </p:cNvPr>
            <p:cNvGrpSpPr/>
            <p:nvPr/>
          </p:nvGrpSpPr>
          <p:grpSpPr>
            <a:xfrm>
              <a:off x="422303" y="937466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C2A64A8-422E-8449-2EE2-7CE0197E24CC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27DA241-57CE-1339-CE14-F023AFAB030D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CB5DAEE-078F-2877-5779-2E34EAB85E05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3A41E38-1506-785D-B53A-A5CD9FDDDB55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5D5E9C-10D7-B205-4F0B-ADCC8B60AAAE}"/>
                </a:ext>
              </a:extLst>
            </p:cNvPr>
            <p:cNvSpPr txBox="1"/>
            <p:nvPr/>
          </p:nvSpPr>
          <p:spPr>
            <a:xfrm>
              <a:off x="544568" y="1300448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07EC02F-7378-3597-18CF-D076A24CC58D}"/>
              </a:ext>
            </a:extLst>
          </p:cNvPr>
          <p:cNvSpPr txBox="1"/>
          <p:nvPr/>
        </p:nvSpPr>
        <p:spPr>
          <a:xfrm>
            <a:off x="-608170" y="-928078"/>
            <a:ext cx="13462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이미지는 마지막에 다시 찍고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1700</a:t>
            </a:r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이상 상위 구간으로 성장하는 비율을 계산할 것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B4E9884-3BDA-C979-F498-E72BCC91E82A}"/>
              </a:ext>
            </a:extLst>
          </p:cNvPr>
          <p:cNvGrpSpPr/>
          <p:nvPr/>
        </p:nvGrpSpPr>
        <p:grpSpPr>
          <a:xfrm>
            <a:off x="544568" y="3516742"/>
            <a:ext cx="5035982" cy="2193344"/>
            <a:chOff x="544568" y="3516742"/>
            <a:chExt cx="5035982" cy="21933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B1CC12-8A0A-C86F-6F94-B3142D3345BE}"/>
                </a:ext>
              </a:extLst>
            </p:cNvPr>
            <p:cNvSpPr txBox="1"/>
            <p:nvPr/>
          </p:nvSpPr>
          <p:spPr>
            <a:xfrm>
              <a:off x="544568" y="3516742"/>
              <a:ext cx="4993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특유의 귀여움과 독특한 컨셉으로 인해 많은 유저들의 사랑을 받은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전체 아이템레벨 구간에서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인구수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1, 2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차지하고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8D8BE8D-301D-2D77-6B38-0F9952D6FBE4}"/>
                </a:ext>
              </a:extLst>
            </p:cNvPr>
            <p:cNvSpPr txBox="1"/>
            <p:nvPr/>
          </p:nvSpPr>
          <p:spPr>
            <a:xfrm>
              <a:off x="544568" y="5156088"/>
              <a:ext cx="45191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스페셜리스트의 귀여움을 주면서도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기상술사와는 다른 매력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줍니다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많은 유저 층 확보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기대할 수 있는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035E8C24-E288-9E1C-8D5C-82D6FA3AB92F}"/>
                </a:ext>
              </a:extLst>
            </p:cNvPr>
            <p:cNvGrpSpPr/>
            <p:nvPr/>
          </p:nvGrpSpPr>
          <p:grpSpPr>
            <a:xfrm>
              <a:off x="649994" y="4247143"/>
              <a:ext cx="4930556" cy="732543"/>
              <a:chOff x="649994" y="4247143"/>
              <a:chExt cx="4930556" cy="73254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522985F-9775-0155-7A88-0DEE756E1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3473"/>
              <a:stretch/>
            </p:blipFill>
            <p:spPr>
              <a:xfrm>
                <a:off x="649994" y="4247143"/>
                <a:ext cx="3062661" cy="701308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C4CC261D-90FA-5FDF-5393-D154A531C93C}"/>
                  </a:ext>
                </a:extLst>
              </p:cNvPr>
              <p:cNvGrpSpPr/>
              <p:nvPr/>
            </p:nvGrpSpPr>
            <p:grpSpPr>
              <a:xfrm>
                <a:off x="3786625" y="4569907"/>
                <a:ext cx="1793925" cy="409779"/>
                <a:chOff x="3786625" y="4428120"/>
                <a:chExt cx="1793925" cy="409779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231A32-8E9A-735B-80B6-ADFD459220A3}"/>
                    </a:ext>
                  </a:extLst>
                </p:cNvPr>
                <p:cNvGrpSpPr/>
                <p:nvPr/>
              </p:nvGrpSpPr>
              <p:grpSpPr>
                <a:xfrm>
                  <a:off x="3821735" y="4428120"/>
                  <a:ext cx="1758815" cy="409779"/>
                  <a:chOff x="3747087" y="4528279"/>
                  <a:chExt cx="1758815" cy="409779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7CFFB1A-C001-232F-266A-071313E3A5BC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528279"/>
                    <a:ext cx="155683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로아와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사이트의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직업별 통계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4CF925BC-4910-33B2-043B-29E034521476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707226"/>
                    <a:ext cx="175881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아이템레벨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1740 ~ 1294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  <p:sp>
              <p:nvSpPr>
                <p:cNvPr id="80" name="이등변 삼각형 79">
                  <a:extLst>
                    <a:ext uri="{FF2B5EF4-FFF2-40B4-BE49-F238E27FC236}">
                      <a16:creationId xmlns:a16="http://schemas.microsoft.com/office/drawing/2014/main" id="{08D5DDC9-162D-23C3-A659-F2D85B003F6E}"/>
                    </a:ext>
                  </a:extLst>
                </p:cNvPr>
                <p:cNvSpPr/>
                <p:nvPr/>
              </p:nvSpPr>
              <p:spPr>
                <a:xfrm rot="16200000">
                  <a:off x="3782097" y="4521108"/>
                  <a:ext cx="65649" cy="56594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8AA51B4-4399-BB6A-C6B7-04E7A51877AF}"/>
              </a:ext>
            </a:extLst>
          </p:cNvPr>
          <p:cNvGrpSpPr/>
          <p:nvPr/>
        </p:nvGrpSpPr>
        <p:grpSpPr>
          <a:xfrm>
            <a:off x="6339129" y="3429656"/>
            <a:ext cx="5269765" cy="2367517"/>
            <a:chOff x="6339129" y="3429656"/>
            <a:chExt cx="5269765" cy="236751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9FD49A4-C541-A8AC-7D72-DB0278B9716C}"/>
                </a:ext>
              </a:extLst>
            </p:cNvPr>
            <p:cNvGrpSpPr/>
            <p:nvPr/>
          </p:nvGrpSpPr>
          <p:grpSpPr>
            <a:xfrm>
              <a:off x="6339129" y="3429656"/>
              <a:ext cx="5112297" cy="2367517"/>
              <a:chOff x="6339129" y="3394236"/>
              <a:chExt cx="5112297" cy="2367517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7CF677-0DC6-78FF-2AC4-F51FE39B6407}"/>
                  </a:ext>
                </a:extLst>
              </p:cNvPr>
              <p:cNvSpPr txBox="1"/>
              <p:nvPr/>
            </p:nvSpPr>
            <p:spPr>
              <a:xfrm>
                <a:off x="6339129" y="3394236"/>
                <a:ext cx="47227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구간인 아이템레벨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1700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이상의 클래스 인구수는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14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260E5008-6E03-0359-BF55-A4B9A22D83CC}"/>
                  </a:ext>
                </a:extLst>
              </p:cNvPr>
              <p:cNvGrpSpPr/>
              <p:nvPr/>
            </p:nvGrpSpPr>
            <p:grpSpPr>
              <a:xfrm>
                <a:off x="6500127" y="3708570"/>
                <a:ext cx="3249348" cy="677020"/>
                <a:chOff x="6792908" y="3695292"/>
                <a:chExt cx="3249348" cy="677020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5147D124-D727-335B-C0DE-EF3C34A9E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-1" t="88652" r="1048"/>
                <a:stretch/>
              </p:blipFill>
              <p:spPr>
                <a:xfrm>
                  <a:off x="6792908" y="4032573"/>
                  <a:ext cx="3249348" cy="339739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AEE3DF46-7F15-FF81-A93F-E38AC64DA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327" t="82856"/>
                <a:stretch/>
              </p:blipFill>
              <p:spPr>
                <a:xfrm>
                  <a:off x="6792908" y="3695292"/>
                  <a:ext cx="3249348" cy="339739"/>
                </a:xfrm>
                <a:prstGeom prst="rect">
                  <a:avLst/>
                </a:prstGeom>
              </p:spPr>
            </p:pic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8566656-3B99-FAEF-109E-ADEF87A55DE2}"/>
                  </a:ext>
                </a:extLst>
              </p:cNvPr>
              <p:cNvSpPr txBox="1"/>
              <p:nvPr/>
            </p:nvSpPr>
            <p:spPr>
              <a:xfrm>
                <a:off x="6339129" y="4453703"/>
                <a:ext cx="5112297" cy="1308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 두 클래스는 전체 구간에서 인구수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위지만 상위 구간의 인구수는 중위권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구간으로 성장하는 비율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0.6%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대로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클래스에 비해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대략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20%~60%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정도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낮습니다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바드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1.62%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블레이드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: 1.41%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브레이커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0.90%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소울이터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0.72% ]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많은 사랑을 받지만 상위 구간으로 성장하는 비율이 낮은 이유는 성장 체감이 낮기 때문입니다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성장 체감이 높은 클래스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로 설계했고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재화 소비를 유도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A03324A-A304-2836-9AE9-66BCC99A95A5}"/>
                </a:ext>
              </a:extLst>
            </p:cNvPr>
            <p:cNvGrpSpPr/>
            <p:nvPr/>
          </p:nvGrpSpPr>
          <p:grpSpPr>
            <a:xfrm>
              <a:off x="9814969" y="3993186"/>
              <a:ext cx="1793925" cy="409779"/>
              <a:chOff x="3786625" y="4428120"/>
              <a:chExt cx="1793925" cy="409779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4F5F9B9-4D41-99A9-73F1-46B48BD5903C}"/>
                  </a:ext>
                </a:extLst>
              </p:cNvPr>
              <p:cNvGrpSpPr/>
              <p:nvPr/>
            </p:nvGrpSpPr>
            <p:grpSpPr>
              <a:xfrm>
                <a:off x="3821735" y="4428120"/>
                <a:ext cx="1758815" cy="409779"/>
                <a:chOff x="3747087" y="4528279"/>
                <a:chExt cx="1758815" cy="409779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117908E-6ED9-35DA-02AC-8C4E5D78102E}"/>
                    </a:ext>
                  </a:extLst>
                </p:cNvPr>
                <p:cNvSpPr txBox="1"/>
                <p:nvPr/>
              </p:nvSpPr>
              <p:spPr>
                <a:xfrm>
                  <a:off x="3747087" y="4528279"/>
                  <a:ext cx="155683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로아와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사이트의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직업별 통계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8B2375B-CA50-4CDC-8E32-8A803FD0E984}"/>
                    </a:ext>
                  </a:extLst>
                </p:cNvPr>
                <p:cNvSpPr txBox="1"/>
                <p:nvPr/>
              </p:nvSpPr>
              <p:spPr>
                <a:xfrm>
                  <a:off x="3747087" y="4707226"/>
                  <a:ext cx="175881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아이템레벨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1740 ~ 1700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6" name="이등변 삼각형 115">
                <a:extLst>
                  <a:ext uri="{FF2B5EF4-FFF2-40B4-BE49-F238E27FC236}">
                    <a16:creationId xmlns:a16="http://schemas.microsoft.com/office/drawing/2014/main" id="{A9887455-9C2D-7A49-AC7A-F513D7C0E42E}"/>
                  </a:ext>
                </a:extLst>
              </p:cNvPr>
              <p:cNvSpPr/>
              <p:nvPr/>
            </p:nvSpPr>
            <p:spPr>
              <a:xfrm rot="16200000">
                <a:off x="3782097" y="4521108"/>
                <a:ext cx="65649" cy="56594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492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90328-FE0F-9EA5-398A-13A684FA5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5575B5-5982-3173-F27D-4822BB87FD7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11AF1B-4B6C-6664-187F-916675E3986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6D6AB30-0DA3-2D00-F093-2298C882069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9C5418-1FE2-068B-F7AA-A2532860F41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C6103A-64E4-8304-5783-3925C61A601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6B4DD0C-2ACD-FB3A-EE23-A6BF0452EE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129BBC1-9C14-EC5E-6946-5DE0A7649D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6C13C8-0F7D-8E16-60AD-ECC2E037B0E7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17D0D6-33AB-8739-6611-FA07A9347BF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912942-24FE-A6AE-90FA-9C23FCF929E6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B7CE5B-CB70-5203-1238-1F8A10BAC4F8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FE3243-91B1-7AF1-7E84-E8F50A6D3B75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2FCEDA-27EC-2F10-C3A4-9D5A57906A69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ABF57FD-89AA-4250-05A6-C648CDCE47E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E1AC186E-95BA-3833-CF23-E8CF9E2DE8E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22D07DF4-3233-7CA0-E933-92A40663F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5F91C59-70D9-E274-7003-E9A1BC1FC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B9965FE-70A8-A1F6-9BB3-CD7EB3895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5440CE1F-BBE5-05FD-2ABA-7E6E204D9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DA097B9-58F9-886C-9018-810556C24A3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57F837D-BFBF-9624-08F6-F40022500C3E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E27B76B-390E-1E12-C4B1-8F269FABF71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E6F091B-428B-E097-3ADC-A7909183A5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FBDCBBE-C16F-FF3D-07A1-262CD22ED7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2F336B8-A77B-6145-1A9B-07D566A179E9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0130270F-5440-B685-203C-1D2028DC703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9F20B23-389F-62E8-C95F-C5B60951BCD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176E770D-459B-39FD-858E-B8FDDE702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8F2E869E-F7F9-A45E-3278-CBD6BD6E6AA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C6305E-3CF9-D845-9727-DC4AA4207D60}"/>
              </a:ext>
            </a:extLst>
          </p:cNvPr>
          <p:cNvGrpSpPr/>
          <p:nvPr/>
        </p:nvGrpSpPr>
        <p:grpSpPr>
          <a:xfrm>
            <a:off x="576681" y="4116202"/>
            <a:ext cx="4606254" cy="2302601"/>
            <a:chOff x="6210361" y="3543934"/>
            <a:chExt cx="4606254" cy="230260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DF3060A-07C3-CC65-7DE0-EE6BBEBA0A8B}"/>
                </a:ext>
              </a:extLst>
            </p:cNvPr>
            <p:cNvSpPr/>
            <p:nvPr/>
          </p:nvSpPr>
          <p:spPr>
            <a:xfrm>
              <a:off x="6210361" y="3684229"/>
              <a:ext cx="4606254" cy="1943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14AC10D-A1EF-264D-3479-FD7AF74D0441}"/>
                </a:ext>
              </a:extLst>
            </p:cNvPr>
            <p:cNvGrpSpPr/>
            <p:nvPr/>
          </p:nvGrpSpPr>
          <p:grpSpPr>
            <a:xfrm>
              <a:off x="6332626" y="3543934"/>
              <a:ext cx="806400" cy="246221"/>
              <a:chOff x="728379" y="1010408"/>
              <a:chExt cx="806400" cy="24622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D1CE0F5-07AA-948C-DBD1-5C5675DB0A9C}"/>
                  </a:ext>
                </a:extLst>
              </p:cNvPr>
              <p:cNvSpPr/>
              <p:nvPr/>
            </p:nvSpPr>
            <p:spPr>
              <a:xfrm>
                <a:off x="728379" y="1011118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E49180-43B3-8931-5616-B6D07B92A0CF}"/>
                  </a:ext>
                </a:extLst>
              </p:cNvPr>
              <p:cNvSpPr txBox="1"/>
              <p:nvPr/>
            </p:nvSpPr>
            <p:spPr>
              <a:xfrm>
                <a:off x="800399" y="1010408"/>
                <a:ext cx="6623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능력치 표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8AE1F7AF-21E4-4071-B3F8-A1990C96AFF7}"/>
                </a:ext>
              </a:extLst>
            </p:cNvPr>
            <p:cNvGraphicFramePr/>
            <p:nvPr/>
          </p:nvGraphicFramePr>
          <p:xfrm>
            <a:off x="6834150" y="3757275"/>
            <a:ext cx="3133889" cy="20892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BB9BF32-9E86-770E-2BB9-8CDFC92ED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684693"/>
              </p:ext>
            </p:extLst>
          </p:nvPr>
        </p:nvGraphicFramePr>
        <p:xfrm>
          <a:off x="561463" y="934157"/>
          <a:ext cx="4606254" cy="28287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1744963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걱정하지 마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내가 어둠을 밝혀줄 테니까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증감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시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강림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피해량이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0.022%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생명력이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9772AD-868D-E8D7-E23D-095BEBB15A0A}"/>
              </a:ext>
            </a:extLst>
          </p:cNvPr>
          <p:cNvGrpSpPr/>
          <p:nvPr/>
        </p:nvGrpSpPr>
        <p:grpSpPr>
          <a:xfrm>
            <a:off x="5484041" y="808920"/>
            <a:ext cx="6009013" cy="5390954"/>
            <a:chOff x="622793" y="808920"/>
            <a:chExt cx="6009013" cy="539095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D6B8E4-C71A-D8AF-9C24-B668F86A95C6}"/>
                </a:ext>
              </a:extLst>
            </p:cNvPr>
            <p:cNvSpPr/>
            <p:nvPr/>
          </p:nvSpPr>
          <p:spPr>
            <a:xfrm>
              <a:off x="623405" y="949213"/>
              <a:ext cx="6007788" cy="525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A6D691D-A83C-6F8B-A6BD-6EF9E0342F7C}"/>
                </a:ext>
              </a:extLst>
            </p:cNvPr>
            <p:cNvGrpSpPr/>
            <p:nvPr/>
          </p:nvGrpSpPr>
          <p:grpSpPr>
            <a:xfrm>
              <a:off x="746283" y="808920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1CD2E0-015D-B910-14FC-8492A72ECBA0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2EC44C-FF75-4E75-CB25-2C00C52676EF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0EDD051-52B3-8570-0F4F-068D14E92AD5}"/>
                </a:ext>
              </a:extLst>
            </p:cNvPr>
            <p:cNvGrpSpPr/>
            <p:nvPr/>
          </p:nvGrpSpPr>
          <p:grpSpPr>
            <a:xfrm>
              <a:off x="694779" y="1228136"/>
              <a:ext cx="3836023" cy="4088323"/>
              <a:chOff x="694779" y="1228136"/>
              <a:chExt cx="3836023" cy="4088323"/>
            </a:xfrm>
          </p:grpSpPr>
          <p:pic>
            <p:nvPicPr>
              <p:cNvPr id="13" name="그림 12" descr="예술, 일러스트레이션, 소설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EFB9776A-EB5D-1B5B-80A9-EDFAE13B9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79" y="1228136"/>
                <a:ext cx="3836023" cy="3836023"/>
              </a:xfrm>
              <a:prstGeom prst="rect">
                <a:avLst/>
              </a:prstGeom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F20DC1-EBF3-2FC3-914D-C664703A828E}"/>
                  </a:ext>
                </a:extLst>
              </p:cNvPr>
              <p:cNvGrpSpPr/>
              <p:nvPr/>
            </p:nvGrpSpPr>
            <p:grpSpPr>
              <a:xfrm>
                <a:off x="2066732" y="5085627"/>
                <a:ext cx="1092117" cy="230832"/>
                <a:chOff x="2580317" y="5613361"/>
                <a:chExt cx="1092117" cy="23083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C3DD7CF-0AA6-DB87-E2B4-89DCD7C13B5F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1000595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화령사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외형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5" name="이등변 삼각형 14">
                  <a:extLst>
                    <a:ext uri="{FF2B5EF4-FFF2-40B4-BE49-F238E27FC236}">
                      <a16:creationId xmlns:a16="http://schemas.microsoft.com/office/drawing/2014/main" id="{C9E78650-899C-15B8-270D-62926D9D3B42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E80B2D8-500E-580C-02BB-41D66F729FA9}"/>
                </a:ext>
              </a:extLst>
            </p:cNvPr>
            <p:cNvGrpSpPr/>
            <p:nvPr/>
          </p:nvGrpSpPr>
          <p:grpSpPr>
            <a:xfrm>
              <a:off x="4720303" y="1778769"/>
              <a:ext cx="1591817" cy="3537690"/>
              <a:chOff x="4362592" y="1401378"/>
              <a:chExt cx="1591817" cy="3537690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18718A9B-8441-040C-DDCF-CE1F1BC9A49C}"/>
                  </a:ext>
                </a:extLst>
              </p:cNvPr>
              <p:cNvGrpSpPr/>
              <p:nvPr/>
            </p:nvGrpSpPr>
            <p:grpSpPr>
              <a:xfrm>
                <a:off x="4686273" y="1401378"/>
                <a:ext cx="823031" cy="1053863"/>
                <a:chOff x="4371225" y="1534939"/>
                <a:chExt cx="823031" cy="1053863"/>
              </a:xfrm>
            </p:grpSpPr>
            <p:pic>
              <p:nvPicPr>
                <p:cNvPr id="3" name="그림 2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3EF2DE15-EBA2-1F43-E553-81F3AE38D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1225" y="1534939"/>
                  <a:ext cx="823031" cy="823031"/>
                </a:xfrm>
                <a:prstGeom prst="rect">
                  <a:avLst/>
                </a:prstGeom>
              </p:spPr>
            </p:pic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1049D71A-3879-2719-6716-047A90E6A42F}"/>
                    </a:ext>
                  </a:extLst>
                </p:cNvPr>
                <p:cNvGrpSpPr/>
                <p:nvPr/>
              </p:nvGrpSpPr>
              <p:grpSpPr>
                <a:xfrm>
                  <a:off x="4379349" y="2357970"/>
                  <a:ext cx="806782" cy="230832"/>
                  <a:chOff x="2580317" y="5613361"/>
                  <a:chExt cx="806782" cy="230832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36D0F05-E504-FAEB-8AD3-E277D1014B5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71526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클래스 마크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5" name="이등변 삼각형 24">
                    <a:extLst>
                      <a:ext uri="{FF2B5EF4-FFF2-40B4-BE49-F238E27FC236}">
                        <a16:creationId xmlns:a16="http://schemas.microsoft.com/office/drawing/2014/main" id="{F237C4C3-D0BE-3810-1885-D384F2CF4DB0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A2324C6-0490-BE01-4084-C3E88DF56041}"/>
                  </a:ext>
                </a:extLst>
              </p:cNvPr>
              <p:cNvGrpSpPr/>
              <p:nvPr/>
            </p:nvGrpSpPr>
            <p:grpSpPr>
              <a:xfrm>
                <a:off x="4362592" y="2573461"/>
                <a:ext cx="1591817" cy="2365607"/>
                <a:chOff x="4362592" y="2573461"/>
                <a:chExt cx="1591817" cy="236560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B44C73CF-9C88-1EDD-BBEE-57F22894EB0C}"/>
                    </a:ext>
                  </a:extLst>
                </p:cNvPr>
                <p:cNvGrpSpPr/>
                <p:nvPr/>
              </p:nvGrpSpPr>
              <p:grpSpPr>
                <a:xfrm>
                  <a:off x="4662937" y="4708236"/>
                  <a:ext cx="991127" cy="230832"/>
                  <a:chOff x="2580317" y="5613361"/>
                  <a:chExt cx="991127" cy="230832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69CE992-1CF0-ECE2-D0FE-9F0E743A3D87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89960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무기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9" name="이등변 삼각형 28">
                    <a:extLst>
                      <a:ext uri="{FF2B5EF4-FFF2-40B4-BE49-F238E27FC236}">
                        <a16:creationId xmlns:a16="http://schemas.microsoft.com/office/drawing/2014/main" id="{88C3CD83-70F0-4B9F-2573-4420EE50FB9E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31" name="그림 30" descr="램프, 전구, 정물 사진, 빛이(가) 표시된 사진&#10;&#10;자동 생성된 설명">
                  <a:extLst>
                    <a:ext uri="{FF2B5EF4-FFF2-40B4-BE49-F238E27FC236}">
                      <a16:creationId xmlns:a16="http://schemas.microsoft.com/office/drawing/2014/main" id="{1EDFD600-2459-5CAC-711D-0B57C3B0C4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2592" y="2573461"/>
                  <a:ext cx="1591817" cy="2089260"/>
                </a:xfrm>
                <a:prstGeom prst="rect">
                  <a:avLst/>
                </a:prstGeom>
              </p:spPr>
            </p:pic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77124E-0D33-085A-857D-15A5C158A5FC}"/>
                </a:ext>
              </a:extLst>
            </p:cNvPr>
            <p:cNvSpPr txBox="1"/>
            <p:nvPr/>
          </p:nvSpPr>
          <p:spPr>
            <a:xfrm>
              <a:off x="1561670" y="5679885"/>
              <a:ext cx="41312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ko-KR" altLang="en-US" dirty="0"/>
                <a:t>사슴 형태의 불의 정령인 </a:t>
              </a:r>
              <a:r>
                <a:rPr lang="en-US" altLang="ko-KR" dirty="0"/>
                <a:t>‘</a:t>
              </a:r>
              <a:r>
                <a:rPr lang="ko-KR" altLang="en-US" dirty="0" err="1"/>
                <a:t>화령</a:t>
              </a:r>
              <a:r>
                <a:rPr lang="en-US" altLang="ko-KR" dirty="0"/>
                <a:t>’</a:t>
              </a:r>
              <a:r>
                <a:rPr lang="ko-KR" altLang="en-US" dirty="0"/>
                <a:t>은 캐릭터의 옆에 소환되어 공격을 보조합니다</a:t>
              </a:r>
              <a:r>
                <a:rPr lang="en-US" altLang="ko-KR" dirty="0"/>
                <a:t>.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7E60BC2-F2BE-CB21-5381-6F700A597595}"/>
                </a:ext>
              </a:extLst>
            </p:cNvPr>
            <p:cNvCxnSpPr>
              <a:cxnSpLocks/>
            </p:cNvCxnSpPr>
            <p:nvPr/>
          </p:nvCxnSpPr>
          <p:spPr>
            <a:xfrm>
              <a:off x="622793" y="5490021"/>
              <a:ext cx="6009013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CC8FD4-D982-9C84-B798-ABEDB0D7A8DC}"/>
              </a:ext>
            </a:extLst>
          </p:cNvPr>
          <p:cNvGrpSpPr/>
          <p:nvPr/>
        </p:nvGrpSpPr>
        <p:grpSpPr>
          <a:xfrm>
            <a:off x="1927056" y="3736791"/>
            <a:ext cx="3526722" cy="377405"/>
            <a:chOff x="8472424" y="3272246"/>
            <a:chExt cx="3526722" cy="37740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05A792-7751-B1D0-EEE6-3C70117AB114}"/>
                </a:ext>
              </a:extLst>
            </p:cNvPr>
            <p:cNvSpPr txBox="1"/>
            <p:nvPr/>
          </p:nvSpPr>
          <p:spPr>
            <a:xfrm>
              <a:off x="8566796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1393E60-64BD-E593-9CBE-03435B5C8BF9}"/>
                </a:ext>
              </a:extLst>
            </p:cNvPr>
            <p:cNvSpPr txBox="1"/>
            <p:nvPr/>
          </p:nvSpPr>
          <p:spPr>
            <a:xfrm>
              <a:off x="8472424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294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96AF-2997-2427-1BB8-272863AA2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AE804D-C647-C98B-0315-4C16CF14751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AB3E047-011E-50B6-EF61-D77F00642E9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332F041-2A78-AD1A-6A05-4D0DFC80B20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D96390-5FA1-FECE-2BAF-69AAF5B8754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353855B-7475-B9C1-BCE6-E4FDD1EBD5F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A1DF58-5E4E-893B-870A-F675C4BFE0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8D7548-BF65-51D4-8CC6-E0A8245662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6514FE-5778-D236-D8DE-3A5AB5762AC0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284AEDF-22C4-9623-0026-8E6035A982CB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9EFB00C-F7C5-4A4D-56DB-B8B0C61C380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A78551-380D-2DAE-112B-378AFD401E5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A1D8B0-920C-DA7F-5035-DB192D7CCD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3DC2683-F18B-7648-C857-CE543C2A22E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56ED251-550F-C461-EFA6-9A3B171BF86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88A1138B-74A4-82CD-1D13-F6B17F9C947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5DB7FCC-80C4-2B8D-A083-5C87FB680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37C9152-38C4-A134-579D-B79FA19B4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62400C49-8C14-0990-D7A3-540D19CD8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1296FA8-8DAE-DDD4-C41B-A8C0035F1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404BE9F4-AB1D-C968-6F2B-33D46E562C5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9A3D351F-A14A-DF89-5437-1E5689AB940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BA2C5509-300A-AAF6-D556-86F4541FCCC7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F432BE80-5813-0C64-9C9A-1CA3F99124C8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6663BD4-E3A6-AA3F-F47B-86A2CD34FE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8C575E-6B09-ACE3-1367-E6D383E469B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F663AA48-C589-3418-CA84-BDE309CF175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6FED649-3EA4-977F-494E-19532F5736D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7B05A3A-AD1B-274B-893F-8BB0E97A0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6E5413-249F-CF34-76C0-BC3383B0B9CD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2BE287BF-19B5-5534-4D2A-D23B4E474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598945"/>
              </p:ext>
            </p:extLst>
          </p:nvPr>
        </p:nvGraphicFramePr>
        <p:xfrm>
          <a:off x="2749813" y="917323"/>
          <a:ext cx="6670655" cy="3383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187139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/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소환되어 있는 동안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캐릭터가 사용하는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쿨타임이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감소합니다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쿨타임이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감소합니다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4996BB-6A8B-8C66-7B51-7EE8CC40A4B2}"/>
              </a:ext>
            </a:extLst>
          </p:cNvPr>
          <p:cNvGrpSpPr/>
          <p:nvPr/>
        </p:nvGrpSpPr>
        <p:grpSpPr>
          <a:xfrm>
            <a:off x="2749813" y="4567113"/>
            <a:ext cx="6670654" cy="1562806"/>
            <a:chOff x="2749813" y="4479125"/>
            <a:chExt cx="6670654" cy="1562806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0CCAD5A6-CFEC-A335-E86A-AB0E4D785BA0}"/>
                </a:ext>
              </a:extLst>
            </p:cNvPr>
            <p:cNvGrpSpPr/>
            <p:nvPr/>
          </p:nvGrpSpPr>
          <p:grpSpPr>
            <a:xfrm>
              <a:off x="2749813" y="4479125"/>
              <a:ext cx="6670654" cy="1562806"/>
              <a:chOff x="6210361" y="3543934"/>
              <a:chExt cx="6670654" cy="1648240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4C1D706C-ADC8-B6E3-61AB-0E9C09000B26}"/>
                  </a:ext>
                </a:extLst>
              </p:cNvPr>
              <p:cNvSpPr/>
              <p:nvPr/>
            </p:nvSpPr>
            <p:spPr>
              <a:xfrm>
                <a:off x="6210361" y="3684229"/>
                <a:ext cx="6670654" cy="15079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45D79E1D-03C7-55D1-D6A2-3F2C50FD40DC}"/>
                  </a:ext>
                </a:extLst>
              </p:cNvPr>
              <p:cNvGrpSpPr/>
              <p:nvPr/>
            </p:nvGrpSpPr>
            <p:grpSpPr>
              <a:xfrm>
                <a:off x="6332626" y="3543934"/>
                <a:ext cx="918000" cy="25968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E785DCFD-631D-6B55-CBA1-767AF6C38122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C92AFC3C-2306-9002-D50E-A5D98EE9573D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BE5DDAB-4FDD-2004-C674-FC16CABFFE55}"/>
                </a:ext>
              </a:extLst>
            </p:cNvPr>
            <p:cNvGrpSpPr/>
            <p:nvPr/>
          </p:nvGrpSpPr>
          <p:grpSpPr>
            <a:xfrm>
              <a:off x="3093334" y="4792382"/>
              <a:ext cx="5796265" cy="1148004"/>
              <a:chOff x="3093334" y="4825699"/>
              <a:chExt cx="5796265" cy="1148004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58D047D2-5E48-B7C7-7B5C-BFAE2DBF70C4}"/>
                  </a:ext>
                </a:extLst>
              </p:cNvPr>
              <p:cNvGrpSpPr/>
              <p:nvPr/>
            </p:nvGrpSpPr>
            <p:grpSpPr>
              <a:xfrm>
                <a:off x="4687302" y="4825699"/>
                <a:ext cx="1005509" cy="1148004"/>
                <a:chOff x="4880316" y="4825699"/>
                <a:chExt cx="1005509" cy="1148004"/>
              </a:xfrm>
            </p:grpSpPr>
            <p:grpSp>
              <p:nvGrpSpPr>
                <p:cNvPr id="149" name="그룹 148">
                  <a:extLst>
                    <a:ext uri="{FF2B5EF4-FFF2-40B4-BE49-F238E27FC236}">
                      <a16:creationId xmlns:a16="http://schemas.microsoft.com/office/drawing/2014/main" id="{09402808-30F4-F851-CBEB-EC8286F1A476}"/>
                    </a:ext>
                  </a:extLst>
                </p:cNvPr>
                <p:cNvGrpSpPr/>
                <p:nvPr/>
              </p:nvGrpSpPr>
              <p:grpSpPr>
                <a:xfrm>
                  <a:off x="4880316" y="4825699"/>
                  <a:ext cx="1005509" cy="826887"/>
                  <a:chOff x="3436856" y="1580186"/>
                  <a:chExt cx="1193551" cy="981525"/>
                </a:xfrm>
              </p:grpSpPr>
              <p:grpSp>
                <p:nvGrpSpPr>
                  <p:cNvPr id="151" name="그룹 150">
                    <a:extLst>
                      <a:ext uri="{FF2B5EF4-FFF2-40B4-BE49-F238E27FC236}">
                        <a16:creationId xmlns:a16="http://schemas.microsoft.com/office/drawing/2014/main" id="{E88722A4-451B-2F27-482D-B52A772331E9}"/>
                      </a:ext>
                    </a:extLst>
                  </p:cNvPr>
                  <p:cNvGrpSpPr/>
                  <p:nvPr/>
                </p:nvGrpSpPr>
                <p:grpSpPr>
                  <a:xfrm>
                    <a:off x="3436856" y="1580186"/>
                    <a:ext cx="1193551" cy="977204"/>
                    <a:chOff x="1136848" y="2706156"/>
                    <a:chExt cx="2246328" cy="1839150"/>
                  </a:xfrm>
                </p:grpSpPr>
                <p:pic>
                  <p:nvPicPr>
                    <p:cNvPr id="165" name="그림 164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EAB903BC-DB99-3F19-C6D5-9DD50FEAEE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167" name="그림 166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A76F9928-4750-578D-FFF1-ABFECE08D3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152" name="그림 15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DFCF14A8-CA8F-2A99-AB3E-B5D7016442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767290" y="1630113"/>
                    <a:ext cx="532683" cy="931598"/>
                  </a:xfrm>
                  <a:prstGeom prst="rect">
                    <a:avLst/>
                  </a:prstGeom>
                </p:spPr>
              </p:pic>
              <p:pic>
                <p:nvPicPr>
                  <p:cNvPr id="164" name="그림 16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FCE2EFE-22A5-A500-AB67-2D5610AC6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3960261" y="2269312"/>
                    <a:ext cx="146740" cy="292399"/>
                  </a:xfrm>
                  <a:prstGeom prst="rect">
                    <a:avLst/>
                  </a:prstGeom>
                  <a:effectLst>
                    <a:glow rad="38100">
                      <a:srgbClr val="F1824A"/>
                    </a:glow>
                  </a:effectLst>
                </p:spPr>
              </p:pic>
            </p:grp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F4750ADD-C119-8C7F-DE0B-22533F16F4FF}"/>
                    </a:ext>
                  </a:extLst>
                </p:cNvPr>
                <p:cNvSpPr txBox="1"/>
                <p:nvPr/>
              </p:nvSpPr>
              <p:spPr>
                <a:xfrm>
                  <a:off x="5023837" y="5727482"/>
                  <a:ext cx="7184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1</a:t>
                  </a:r>
                  <a:r>
                    <a:rPr lang="ko-KR" altLang="en-US" dirty="0"/>
                    <a:t>단계 </a:t>
                  </a:r>
                  <a:r>
                    <a:rPr lang="en-US" altLang="ko-KR" dirty="0"/>
                    <a:t>&gt;</a:t>
                  </a:r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44AF5C5-ABEF-BBB1-4A6E-B4CB84B3070E}"/>
                  </a:ext>
                </a:extLst>
              </p:cNvPr>
              <p:cNvGrpSpPr/>
              <p:nvPr/>
            </p:nvGrpSpPr>
            <p:grpSpPr>
              <a:xfrm>
                <a:off x="6285696" y="4825699"/>
                <a:ext cx="1005509" cy="1148004"/>
                <a:chOff x="6321836" y="4825699"/>
                <a:chExt cx="1005509" cy="1148004"/>
              </a:xfrm>
            </p:grpSpPr>
            <p:grpSp>
              <p:nvGrpSpPr>
                <p:cNvPr id="142" name="그룹 141">
                  <a:extLst>
                    <a:ext uri="{FF2B5EF4-FFF2-40B4-BE49-F238E27FC236}">
                      <a16:creationId xmlns:a16="http://schemas.microsoft.com/office/drawing/2014/main" id="{97E87908-E55D-8D65-A9A8-FF9B7C21879E}"/>
                    </a:ext>
                  </a:extLst>
                </p:cNvPr>
                <p:cNvGrpSpPr/>
                <p:nvPr/>
              </p:nvGrpSpPr>
              <p:grpSpPr>
                <a:xfrm>
                  <a:off x="6321836" y="4825699"/>
                  <a:ext cx="1005509" cy="826887"/>
                  <a:chOff x="4397613" y="2189151"/>
                  <a:chExt cx="3396774" cy="2793359"/>
                </a:xfrm>
              </p:grpSpPr>
              <p:grpSp>
                <p:nvGrpSpPr>
                  <p:cNvPr id="144" name="그룹 143">
                    <a:extLst>
                      <a:ext uri="{FF2B5EF4-FFF2-40B4-BE49-F238E27FC236}">
                        <a16:creationId xmlns:a16="http://schemas.microsoft.com/office/drawing/2014/main" id="{57EC1D6C-DF82-198C-BD25-3DF37D043A22}"/>
                      </a:ext>
                    </a:extLst>
                  </p:cNvPr>
                  <p:cNvGrpSpPr/>
                  <p:nvPr/>
                </p:nvGrpSpPr>
                <p:grpSpPr>
                  <a:xfrm>
                    <a:off x="4397613" y="2189151"/>
                    <a:ext cx="3396774" cy="2781062"/>
                    <a:chOff x="1136848" y="2706156"/>
                    <a:chExt cx="2246328" cy="1839150"/>
                  </a:xfrm>
                </p:grpSpPr>
                <p:pic>
                  <p:nvPicPr>
                    <p:cNvPr id="147" name="그림 146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08CC8ABB-90FA-DA92-1CC0-38C2D5CEF8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148" name="그림 147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B488A411-51B3-4B42-EDDA-62C77E1E7D2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145" name="그림 144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845472B7-BEED-C455-732F-3DA5C8F264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338008" y="2331239"/>
                    <a:ext cx="1515985" cy="2651271"/>
                  </a:xfrm>
                  <a:prstGeom prst="rect">
                    <a:avLst/>
                  </a:prstGeom>
                </p:spPr>
              </p:pic>
              <p:pic>
                <p:nvPicPr>
                  <p:cNvPr id="146" name="그림 145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315CBE64-DC84-74DE-07A5-C4586AA30A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42640" r="38975" b="16615"/>
                  <a:stretch/>
                </p:blipFill>
                <p:spPr>
                  <a:xfrm>
                    <a:off x="5661784" y="3368040"/>
                    <a:ext cx="871096" cy="1614469"/>
                  </a:xfrm>
                  <a:prstGeom prst="rect">
                    <a:avLst/>
                  </a:prstGeom>
                  <a:effectLst>
                    <a:glow rad="88900">
                      <a:srgbClr val="EE4B3A"/>
                    </a:glow>
                  </a:effectLst>
                </p:spPr>
              </p:pic>
            </p:grp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6DC870BC-2535-CBA3-3239-A74F48CC7691}"/>
                    </a:ext>
                  </a:extLst>
                </p:cNvPr>
                <p:cNvSpPr txBox="1"/>
                <p:nvPr/>
              </p:nvSpPr>
              <p:spPr>
                <a:xfrm>
                  <a:off x="6465357" y="5727482"/>
                  <a:ext cx="7184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2</a:t>
                  </a:r>
                  <a:r>
                    <a:rPr lang="ko-KR" altLang="en-US" dirty="0"/>
                    <a:t>단계 </a:t>
                  </a:r>
                  <a:r>
                    <a:rPr lang="en-US" altLang="ko-KR" dirty="0"/>
                    <a:t>&gt;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2E625B9-5472-47F1-0F89-818F0A9E8D19}"/>
                  </a:ext>
                </a:extLst>
              </p:cNvPr>
              <p:cNvGrpSpPr/>
              <p:nvPr/>
            </p:nvGrpSpPr>
            <p:grpSpPr>
              <a:xfrm>
                <a:off x="7884090" y="4825699"/>
                <a:ext cx="1005509" cy="1148004"/>
                <a:chOff x="7763356" y="4825699"/>
                <a:chExt cx="1005509" cy="1148004"/>
              </a:xfrm>
            </p:grpSpPr>
            <p:grpSp>
              <p:nvGrpSpPr>
                <p:cNvPr id="136" name="그룹 135">
                  <a:extLst>
                    <a:ext uri="{FF2B5EF4-FFF2-40B4-BE49-F238E27FC236}">
                      <a16:creationId xmlns:a16="http://schemas.microsoft.com/office/drawing/2014/main" id="{A58BDCE4-742B-D3C0-BEC3-3CAAEC314E3B}"/>
                    </a:ext>
                  </a:extLst>
                </p:cNvPr>
                <p:cNvGrpSpPr/>
                <p:nvPr/>
              </p:nvGrpSpPr>
              <p:grpSpPr>
                <a:xfrm>
                  <a:off x="7763356" y="4825699"/>
                  <a:ext cx="1005509" cy="826887"/>
                  <a:chOff x="647042" y="1915343"/>
                  <a:chExt cx="3396774" cy="2793359"/>
                </a:xfrm>
              </p:grpSpPr>
              <p:grpSp>
                <p:nvGrpSpPr>
                  <p:cNvPr id="138" name="그룹 137">
                    <a:extLst>
                      <a:ext uri="{FF2B5EF4-FFF2-40B4-BE49-F238E27FC236}">
                        <a16:creationId xmlns:a16="http://schemas.microsoft.com/office/drawing/2014/main" id="{C41D9818-5229-AE51-BA68-9630F9D08469}"/>
                      </a:ext>
                    </a:extLst>
                  </p:cNvPr>
                  <p:cNvGrpSpPr/>
                  <p:nvPr/>
                </p:nvGrpSpPr>
                <p:grpSpPr>
                  <a:xfrm>
                    <a:off x="647042" y="1915343"/>
                    <a:ext cx="3396774" cy="2781062"/>
                    <a:chOff x="1136848" y="2706156"/>
                    <a:chExt cx="2246328" cy="1839150"/>
                  </a:xfrm>
                </p:grpSpPr>
                <p:pic>
                  <p:nvPicPr>
                    <p:cNvPr id="140" name="그림 139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06F03DDB-4B56-2517-1286-2C2F72C40E2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141" name="그림 140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9DF697B5-B9E0-F1C3-0575-2CDAE137A8E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139" name="그림 13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D8A5E12E-124E-D2E8-2B93-DE9F2ED1B5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587437" y="2057431"/>
                    <a:ext cx="1515985" cy="2651271"/>
                  </a:xfrm>
                  <a:prstGeom prst="rect">
                    <a:avLst/>
                  </a:prstGeom>
                  <a:effectLst>
                    <a:glow rad="127000">
                      <a:srgbClr val="8C1B1B"/>
                    </a:glow>
                  </a:effectLst>
                </p:spPr>
              </p:pic>
            </p:grp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8A6AF3B7-0E7A-0DF9-2EFA-37CB3ED5DC8E}"/>
                    </a:ext>
                  </a:extLst>
                </p:cNvPr>
                <p:cNvSpPr txBox="1"/>
                <p:nvPr/>
              </p:nvSpPr>
              <p:spPr>
                <a:xfrm>
                  <a:off x="7906877" y="5727482"/>
                  <a:ext cx="7184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3</a:t>
                  </a:r>
                  <a:r>
                    <a:rPr lang="ko-KR" altLang="en-US" dirty="0"/>
                    <a:t>단계 </a:t>
                  </a:r>
                  <a:r>
                    <a:rPr lang="en-US" altLang="ko-KR" dirty="0"/>
                    <a:t>&gt;</a:t>
                  </a:r>
                </a:p>
              </p:txBody>
            </p:sp>
          </p:grpSp>
          <p:sp>
            <p:nvSpPr>
              <p:cNvPr id="134" name="화살표: 오른쪽 133">
                <a:extLst>
                  <a:ext uri="{FF2B5EF4-FFF2-40B4-BE49-F238E27FC236}">
                    <a16:creationId xmlns:a16="http://schemas.microsoft.com/office/drawing/2014/main" id="{B07C96F7-6507-AE78-BDFB-6BE54B0B041B}"/>
                  </a:ext>
                </a:extLst>
              </p:cNvPr>
              <p:cNvSpPr/>
              <p:nvPr/>
            </p:nvSpPr>
            <p:spPr>
              <a:xfrm>
                <a:off x="5891862" y="5324311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화살표: 오른쪽 134">
                <a:extLst>
                  <a:ext uri="{FF2B5EF4-FFF2-40B4-BE49-F238E27FC236}">
                    <a16:creationId xmlns:a16="http://schemas.microsoft.com/office/drawing/2014/main" id="{13C9F9AE-41EC-33C3-FCDA-2F13D1EB8E29}"/>
                  </a:ext>
                </a:extLst>
              </p:cNvPr>
              <p:cNvSpPr/>
              <p:nvPr/>
            </p:nvSpPr>
            <p:spPr>
              <a:xfrm>
                <a:off x="7490256" y="5324311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화살표: 오른쪽 1">
                <a:extLst>
                  <a:ext uri="{FF2B5EF4-FFF2-40B4-BE49-F238E27FC236}">
                    <a16:creationId xmlns:a16="http://schemas.microsoft.com/office/drawing/2014/main" id="{E40BC215-6EDA-9B12-9BED-597FFF4BE2AF}"/>
                  </a:ext>
                </a:extLst>
              </p:cNvPr>
              <p:cNvSpPr/>
              <p:nvPr/>
            </p:nvSpPr>
            <p:spPr>
              <a:xfrm>
                <a:off x="4293468" y="5324311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0C173A7-8B11-2EE9-CC9D-BE765D648BAA}"/>
                  </a:ext>
                </a:extLst>
              </p:cNvPr>
              <p:cNvGrpSpPr/>
              <p:nvPr/>
            </p:nvGrpSpPr>
            <p:grpSpPr>
              <a:xfrm>
                <a:off x="3093334" y="4861704"/>
                <a:ext cx="1001083" cy="1111999"/>
                <a:chOff x="3382853" y="4861704"/>
                <a:chExt cx="1001083" cy="1111999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5AF471F3-2C42-91C3-6A83-76637467825A}"/>
                    </a:ext>
                  </a:extLst>
                </p:cNvPr>
                <p:cNvGrpSpPr/>
                <p:nvPr/>
              </p:nvGrpSpPr>
              <p:grpSpPr>
                <a:xfrm>
                  <a:off x="3382853" y="4861704"/>
                  <a:ext cx="1001083" cy="823247"/>
                  <a:chOff x="7526490" y="1846788"/>
                  <a:chExt cx="1401317" cy="1152382"/>
                </a:xfrm>
              </p:grpSpPr>
              <p:grpSp>
                <p:nvGrpSpPr>
                  <p:cNvPr id="93" name="그룹 92">
                    <a:extLst>
                      <a:ext uri="{FF2B5EF4-FFF2-40B4-BE49-F238E27FC236}">
                        <a16:creationId xmlns:a16="http://schemas.microsoft.com/office/drawing/2014/main" id="{377C0FFF-5098-39B4-D8FC-F0729A41281C}"/>
                      </a:ext>
                    </a:extLst>
                  </p:cNvPr>
                  <p:cNvGrpSpPr/>
                  <p:nvPr/>
                </p:nvGrpSpPr>
                <p:grpSpPr>
                  <a:xfrm>
                    <a:off x="7526490" y="1846788"/>
                    <a:ext cx="1401317" cy="1152382"/>
                    <a:chOff x="3436856" y="1580186"/>
                    <a:chExt cx="1193551" cy="981525"/>
                  </a:xfrm>
                </p:grpSpPr>
                <p:grpSp>
                  <p:nvGrpSpPr>
                    <p:cNvPr id="95" name="그룹 94">
                      <a:extLst>
                        <a:ext uri="{FF2B5EF4-FFF2-40B4-BE49-F238E27FC236}">
                          <a16:creationId xmlns:a16="http://schemas.microsoft.com/office/drawing/2014/main" id="{D8903AD4-FFDF-B74C-5E38-72EE356EEA8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98" name="그림 9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1870EA5-89DD-CB0D-5C4D-A055B9D90A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99" name="그림 9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8556A306-7C17-B273-2FB0-4D946C1412D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96" name="그림 95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50B4084-ED9D-3EA8-F0C5-A1497A06103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7" name="그림 96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2E6A98E-C450-6F68-F53A-EF855203FCA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731" t="75566" r="45396" b="16616"/>
                    <a:stretch/>
                  </p:blipFill>
                  <p:spPr>
                    <a:xfrm>
                      <a:off x="3969533" y="2452862"/>
                      <a:ext cx="137467" cy="108849"/>
                    </a:xfrm>
                    <a:prstGeom prst="rect">
                      <a:avLst/>
                    </a:prstGeom>
                    <a:effectLst>
                      <a:glow rad="38100">
                        <a:srgbClr val="F1824A"/>
                      </a:glow>
                    </a:effectLst>
                  </p:spPr>
                </p:pic>
              </p:grpSp>
              <p:cxnSp>
                <p:nvCxnSpPr>
                  <p:cNvPr id="108" name="직선 화살표 연결선 107">
                    <a:extLst>
                      <a:ext uri="{FF2B5EF4-FFF2-40B4-BE49-F238E27FC236}">
                        <a16:creationId xmlns:a16="http://schemas.microsoft.com/office/drawing/2014/main" id="{C13E72EA-66CB-4DB9-DBEB-1EB5FB9567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27148" y="2548121"/>
                    <a:ext cx="0" cy="215501"/>
                  </a:xfrm>
                  <a:prstGeom prst="straightConnector1">
                    <a:avLst/>
                  </a:prstGeom>
                  <a:ln w="28575">
                    <a:solidFill>
                      <a:srgbClr val="ED4B39"/>
                    </a:solidFill>
                    <a:tailEnd type="triangle" w="sm" len="sm"/>
                  </a:ln>
                  <a:effectLst>
                    <a:glow rad="38100">
                      <a:schemeClr val="bg1"/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AAF9792-A5CE-0368-50F5-6365980A7526}"/>
                    </a:ext>
                  </a:extLst>
                </p:cNvPr>
                <p:cNvSpPr txBox="1"/>
                <p:nvPr/>
              </p:nvSpPr>
              <p:spPr>
                <a:xfrm>
                  <a:off x="3383899" y="5727482"/>
                  <a:ext cx="9989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</a:t>
                  </a:r>
                  <a:r>
                    <a:rPr lang="ko-KR" altLang="en-US" dirty="0"/>
                    <a:t>게이지 회복 </a:t>
                  </a:r>
                  <a:r>
                    <a:rPr lang="en-US" altLang="ko-KR" dirty="0"/>
                    <a:t>&gt;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85719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C78CC65-D728-4691-AA79-AD948BE882F8}"/>
              </a:ext>
            </a:extLst>
          </p:cNvPr>
          <p:cNvGrpSpPr/>
          <p:nvPr/>
        </p:nvGrpSpPr>
        <p:grpSpPr>
          <a:xfrm>
            <a:off x="976251" y="1943172"/>
            <a:ext cx="4606254" cy="3024982"/>
            <a:chOff x="1037957" y="1908964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1037957" y="1908964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946800" cy="246221"/>
                <a:chOff x="728379" y="1010408"/>
                <a:chExt cx="9468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94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BE265AF-AAE3-399B-EF15-A0FD8BB09F97}"/>
                </a:ext>
              </a:extLst>
            </p:cNvPr>
            <p:cNvGrpSpPr/>
            <p:nvPr/>
          </p:nvGrpSpPr>
          <p:grpSpPr>
            <a:xfrm>
              <a:off x="1337011" y="2290677"/>
              <a:ext cx="4008147" cy="2440883"/>
              <a:chOff x="1337011" y="2240878"/>
              <a:chExt cx="4008147" cy="2440883"/>
            </a:xfrm>
          </p:grpSpPr>
          <p:pic>
            <p:nvPicPr>
              <p:cNvPr id="30" name="그림 2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FA9C5FF2-8C66-7B51-C5C4-2FB728880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1431518" y="3140058"/>
                <a:ext cx="869289" cy="976295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A5FA3CC-5624-7308-93E1-7A985C44BAEF}"/>
                  </a:ext>
                </a:extLst>
              </p:cNvPr>
              <p:cNvSpPr txBox="1"/>
              <p:nvPr/>
            </p:nvSpPr>
            <p:spPr>
              <a:xfrm>
                <a:off x="1337011" y="4281651"/>
                <a:ext cx="10583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1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새끼 사슴</a:t>
                </a:r>
                <a:r>
                  <a:rPr lang="en-US" altLang="ko-KR" dirty="0"/>
                  <a:t> ( </a:t>
                </a:r>
                <a:r>
                  <a:rPr lang="ko-KR" altLang="en-US" dirty="0"/>
                  <a:t>뿔 </a:t>
                </a:r>
                <a:r>
                  <a:rPr lang="en-US" altLang="ko-KR" dirty="0"/>
                  <a:t>X )</a:t>
                </a:r>
              </a:p>
            </p:txBody>
          </p:sp>
          <p:pic>
            <p:nvPicPr>
              <p:cNvPr id="32" name="그림 31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AE7403E7-8118-CACC-F2B8-CA12AE1A0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8" t="21995" r="54242" b="5647"/>
              <a:stretch/>
            </p:blipFill>
            <p:spPr>
              <a:xfrm>
                <a:off x="2728456" y="2487966"/>
                <a:ext cx="997141" cy="1625999"/>
              </a:xfrm>
              <a:prstGeom prst="rect">
                <a:avLst/>
              </a:prstGeom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904FE5D-61F3-1B74-CA42-DE9146FBA782}"/>
                  </a:ext>
                </a:extLst>
              </p:cNvPr>
              <p:cNvSpPr txBox="1"/>
              <p:nvPr/>
            </p:nvSpPr>
            <p:spPr>
              <a:xfrm>
                <a:off x="2545590" y="4281651"/>
                <a:ext cx="13628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2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성장기의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작은 뿔</a:t>
                </a:r>
                <a:r>
                  <a:rPr lang="en-US" altLang="ko-KR" dirty="0"/>
                  <a:t>)</a:t>
                </a:r>
              </a:p>
            </p:txBody>
          </p:sp>
          <p:pic>
            <p:nvPicPr>
              <p:cNvPr id="33" name="그림 32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B008A4F0-081F-6669-6079-7D744EC4F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4153246" y="2240878"/>
                <a:ext cx="1191912" cy="193755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2833409-2F88-A260-CFDD-D19305733B8F}"/>
                  </a:ext>
                </a:extLst>
              </p:cNvPr>
              <p:cNvSpPr txBox="1"/>
              <p:nvPr/>
            </p:nvSpPr>
            <p:spPr>
              <a:xfrm>
                <a:off x="4179976" y="4281651"/>
                <a:ext cx="11384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3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성체의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큰 뿔</a:t>
                </a:r>
                <a:r>
                  <a:rPr lang="en-US" altLang="ko-KR" dirty="0"/>
                  <a:t>)</a:t>
                </a:r>
              </a:p>
            </p:txBody>
          </p: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41724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화살표: 오른쪽 160">
                <a:extLst>
                  <a:ext uri="{FF2B5EF4-FFF2-40B4-BE49-F238E27FC236}">
                    <a16:creationId xmlns:a16="http://schemas.microsoft.com/office/drawing/2014/main" id="{3C6B9AE6-DD2E-CAA2-6D21-4D612E96AD04}"/>
                  </a:ext>
                </a:extLst>
              </p:cNvPr>
              <p:cNvSpPr/>
              <p:nvPr/>
            </p:nvSpPr>
            <p:spPr>
              <a:xfrm>
                <a:off x="384203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953021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E1404-45FC-8B90-0BCC-029B17F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44CDD8-9A72-730C-E3CB-906C51988F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EFA7D7-CD62-8A62-1005-42E996675CA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7CDBBAC-8F53-D7FB-1653-26826ECE31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FBB2E1-975F-9814-817A-218E30A254C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2A0178-B12E-0CFF-900C-BD1F7BE6BB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00DC737-D782-E033-9245-BA1FC59C78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9068C18-9ABC-BB67-2E6F-8E1E55C0DF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D8C50B6-6F8F-2E75-725F-5685A5017A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BBCCD-1D0D-F340-7908-FE26855A733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9EA4D3-A10A-4DA2-653E-A913A421BFB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8F75F3-E793-6F24-12B6-1E85A1C5454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BB38B-CD82-D988-A850-825AE7E552FE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5F5420-3F76-15AF-197E-0392D56422C5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62E0897-2175-5E42-889B-C7CC5F87222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EFAFA3D-2C96-CD5A-4EEC-BEE5CC9AC08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E29B130-CB69-78A6-C1DF-6A5554A6C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E2AEA00-BA88-4FB1-F740-39529F50E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F7CF0ED5-1CC0-F6A2-D101-44BE096A9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4618F821-B852-6D11-0CAD-18BAC93286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43C61D0-897B-C14C-45FC-1321EAA804C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7E7FC64-5B75-992F-AD0B-17B1C3EF9FC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44FEFD4-A470-4B71-EE6B-BC48BD1A2126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35B4C13-7C92-DCAD-70E3-BB654646F6B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CF1C5157-9433-897A-2EC7-1C075E4426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39D7D17-7866-5560-503B-DB5957705F3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36E3A2F-D431-875D-26FF-654872DA561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86B17040-940D-59C9-0D5D-9F797BFA8382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9BBB56BA-34D5-D0C7-AB1B-5B4551678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E21C3CD2-B3C7-84D1-A43A-BD75DEB2B5BA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DAB69B-9EDC-6D16-03C1-AC31A9CA269C}"/>
              </a:ext>
            </a:extLst>
          </p:cNvPr>
          <p:cNvSpPr txBox="1"/>
          <p:nvPr/>
        </p:nvSpPr>
        <p:spPr>
          <a:xfrm>
            <a:off x="8172443" y="1366436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EE63F33-1AF3-FE64-5B79-BB4AB755E89A}"/>
              </a:ext>
            </a:extLst>
          </p:cNvPr>
          <p:cNvGrpSpPr/>
          <p:nvPr/>
        </p:nvGrpSpPr>
        <p:grpSpPr>
          <a:xfrm>
            <a:off x="3557199" y="1729115"/>
            <a:ext cx="4895624" cy="3947088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70D237B-17CE-130C-76A7-B63C58B19D69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3699BA-B524-0FF5-E775-CED629AD12D0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93C31C-A7DC-D982-2AA2-DD5464B8896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F52ABC-7E1E-60E5-B175-741397339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4A84B3-8E2A-1CAE-2F53-EC1C5DF16385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ADD2E0-55B6-643C-80CE-34E5BB3A2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C51B996-8EC3-4004-C465-CB7669917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534CCD7-637C-2312-2448-237C19E66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7D3456-14AA-1172-98AC-08B58F31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71ADBA2-D3AF-6730-A357-58B6E3AF9B4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9D77430-F186-4BEC-AAE4-E4B4111D3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CCE9BF-44E9-829A-6960-3DF4DED9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77F45BC-077B-197B-8AC8-E55B5C908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52A37A-B28C-4315-2285-EB62C3447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05A39FC-E0DF-DD73-61B4-6B409DD3A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FB33C52-5BC2-B4D4-B43D-AEF53168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076794-8485-A058-8F79-30F7B77E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645A3E76-98FE-FD5E-2217-2CE1086B39B1}"/>
              </a:ext>
            </a:extLst>
          </p:cNvPr>
          <p:cNvSpPr txBox="1"/>
          <p:nvPr/>
        </p:nvSpPr>
        <p:spPr>
          <a:xfrm>
            <a:off x="2621674" y="664160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10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&gt;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C90DF60-1BF0-127B-96B7-AFA939AADE9E}"/>
              </a:ext>
            </a:extLst>
          </p:cNvPr>
          <p:cNvSpPr txBox="1"/>
          <p:nvPr/>
        </p:nvSpPr>
        <p:spPr>
          <a:xfrm>
            <a:off x="3658046" y="5650843"/>
            <a:ext cx="5075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시 현신 게이지가 자동 소모되지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 상태로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z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키를 재입력하면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소모하며 마우스 위치에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 동안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4/6/8%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쿨타임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).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0EFFDF3-D8DD-3ECE-3A00-1A8B09E3E565}"/>
              </a:ext>
            </a:extLst>
          </p:cNvPr>
          <p:cNvSpPr txBox="1"/>
          <p:nvPr/>
        </p:nvSpPr>
        <p:spPr>
          <a:xfrm>
            <a:off x="693646" y="1112604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26988B9-3B34-57A3-6355-6ABD59BF583A}"/>
              </a:ext>
            </a:extLst>
          </p:cNvPr>
          <p:cNvSpPr txBox="1"/>
          <p:nvPr/>
        </p:nvSpPr>
        <p:spPr>
          <a:xfrm>
            <a:off x="937282" y="4736013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사이드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35CC508-8E12-CE53-7BFD-72ECA16B50C8}"/>
              </a:ext>
            </a:extLst>
          </p:cNvPr>
          <p:cNvSpPr txBox="1"/>
          <p:nvPr/>
        </p:nvSpPr>
        <p:spPr>
          <a:xfrm>
            <a:off x="3658046" y="1428289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합쳐지고 항상 최대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7126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3752</TotalTime>
  <Words>1067</Words>
  <Application>Microsoft Office PowerPoint</Application>
  <PresentationFormat>와이드스크린</PresentationFormat>
  <Paragraphs>246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맑은 고딕</vt:lpstr>
      <vt:lpstr>빛의 계승자 Bold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57</cp:revision>
  <dcterms:created xsi:type="dcterms:W3CDTF">2024-11-19T19:33:02Z</dcterms:created>
  <dcterms:modified xsi:type="dcterms:W3CDTF">2024-11-28T21:07:51Z</dcterms:modified>
</cp:coreProperties>
</file>